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2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108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7392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240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257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164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558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30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96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3079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652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535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76302-D950-47E9-9EBD-52B904BC34D2}" type="datetimeFigureOut">
              <a:rPr lang="cs-CZ" smtClean="0"/>
              <a:pPr/>
              <a:t>22.02.2019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D51C9-E343-49FB-B928-AD15CE67047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7370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"/>
          <p:cNvSpPr txBox="1">
            <a:spLocks noGrp="1"/>
          </p:cNvSpPr>
          <p:nvPr>
            <p:ph type="ctrTitle"/>
          </p:nvPr>
        </p:nvSpPr>
        <p:spPr>
          <a:xfrm>
            <a:off x="755650" y="1916113"/>
            <a:ext cx="7772400" cy="1470025"/>
          </a:xfrm>
        </p:spPr>
        <p:txBody>
          <a:bodyPr/>
          <a:lstStyle/>
          <a:p>
            <a:pPr eaLnBrk="1" hangingPunct="1"/>
            <a:r>
              <a:rPr b="1" dirty="0">
                <a:latin typeface="Calibri" pitchFamily="34" charset="0"/>
              </a:rPr>
              <a:t>Renovace poškozených součástí</a:t>
            </a:r>
          </a:p>
        </p:txBody>
      </p:sp>
      <p:sp>
        <p:nvSpPr>
          <p:cNvPr id="14338" name="Rectangle 4"/>
          <p:cNvSpPr txBox="1">
            <a:spLocks noGrp="1" noChangeArrowheads="1"/>
          </p:cNvSpPr>
          <p:nvPr>
            <p:ph type="subTitle" idx="1"/>
          </p:nvPr>
        </p:nvSpPr>
        <p:spPr>
          <a:xfrm>
            <a:off x="1331913" y="5301209"/>
            <a:ext cx="6400800" cy="839242"/>
          </a:xfrm>
          <a:solidFill>
            <a:srgbClr val="CCFFFF"/>
          </a:solidFill>
        </p:spPr>
        <p:txBody>
          <a:bodyPr>
            <a:noAutofit/>
          </a:bodyPr>
          <a:lstStyle/>
          <a:p>
            <a:pPr eaLnBrk="1" hangingPunct="1">
              <a:spcBef>
                <a:spcPct val="0"/>
              </a:spcBef>
            </a:pP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Autorem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materiálu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a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všech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jeho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částí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,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není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-li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uvedeno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jinak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, je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Ing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.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Pavel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Moravec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. </a:t>
            </a:r>
            <a:r>
              <a:rPr lang="cs-CZ" altLang="cs-CZ" sz="11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cs-CZ" altLang="cs-CZ" sz="11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altLang="cs-CZ" sz="1100" i="1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Dostupné</a:t>
            </a:r>
            <a:r>
              <a:rPr altLang="cs-CZ" sz="11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z 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Metodického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portálu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www.rvp.cz, ISSN: 1802-4785. </a:t>
            </a:r>
            <a:r>
              <a:rPr lang="cs-CZ" altLang="cs-CZ" sz="11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cs-CZ" altLang="cs-CZ" sz="11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altLang="cs-CZ" sz="1100" i="1" dirty="0" err="1" smtClean="0">
                <a:solidFill>
                  <a:schemeClr val="tx1"/>
                </a:solidFill>
                <a:latin typeface="Arial" charset="0"/>
                <a:cs typeface="Arial" charset="0"/>
              </a:rPr>
              <a:t>Provozuje</a:t>
            </a:r>
            <a:r>
              <a:rPr altLang="cs-CZ" sz="1100" i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Národní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ústav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pro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vzdělávání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,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školské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poradenské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zařízení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a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zařízení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pro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další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vzdělávání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pedagogických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altLang="cs-CZ" sz="1100" i="1" dirty="0" err="1">
                <a:solidFill>
                  <a:schemeClr val="tx1"/>
                </a:solidFill>
                <a:latin typeface="Arial" charset="0"/>
                <a:cs typeface="Arial" charset="0"/>
              </a:rPr>
              <a:t>pracovníků</a:t>
            </a:r>
            <a:r>
              <a:rPr altLang="cs-CZ" sz="1100" i="1" dirty="0">
                <a:solidFill>
                  <a:schemeClr val="tx1"/>
                </a:solidFill>
                <a:latin typeface="Arial" charset="0"/>
                <a:cs typeface="Arial" charset="0"/>
              </a:rPr>
              <a:t> (NÚV). </a:t>
            </a:r>
          </a:p>
        </p:txBody>
      </p:sp>
    </p:spTree>
    <p:extLst>
      <p:ext uri="{BB962C8B-B14F-4D97-AF65-F5344CB8AC3E}">
        <p14:creationId xmlns:p14="http://schemas.microsoft.com/office/powerpoint/2010/main" val="30434475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Zástupný symbol pro obsah 2"/>
          <p:cNvSpPr txBox="1">
            <a:spLocks noGrp="1"/>
          </p:cNvSpPr>
          <p:nvPr>
            <p:ph idx="1"/>
          </p:nvPr>
        </p:nvSpPr>
        <p:spPr>
          <a:xfrm>
            <a:off x="468313" y="1412875"/>
            <a:ext cx="8229600" cy="2592388"/>
          </a:xfrm>
        </p:spPr>
        <p:txBody>
          <a:bodyPr>
            <a:no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Calibri" pitchFamily="34" charset="0"/>
              </a:rPr>
              <a:t>Součásti, které se renovují na normalizované opravné rozměry,  jsou rovnocenné novým náhradním součástem.</a:t>
            </a:r>
          </a:p>
          <a:p>
            <a:pPr eaLnBrk="1" hangingPunct="1">
              <a:buFont typeface="Arial" charset="0"/>
              <a:buNone/>
              <a:defRPr/>
            </a:pPr>
            <a:endParaRPr lang="cs-CZ" dirty="0">
              <a:latin typeface="Calibri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Calibri" pitchFamily="34" charset="0"/>
              </a:rPr>
              <a:t>Protože splňují i požadavek vzájemné vyměnitelnosti, mohou se vyrábět na sklad.</a:t>
            </a:r>
          </a:p>
        </p:txBody>
      </p:sp>
    </p:spTree>
    <p:extLst>
      <p:ext uri="{BB962C8B-B14F-4D97-AF65-F5344CB8AC3E}">
        <p14:creationId xmlns:p14="http://schemas.microsoft.com/office/powerpoint/2010/main" val="35394158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adpis 1"/>
          <p:cNvSpPr txBox="1"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algn="l" eaLnBrk="1" hangingPunct="1"/>
            <a:r>
              <a:rPr sz="3200" dirty="0">
                <a:latin typeface="Calibri" pitchFamily="34" charset="0"/>
              </a:rPr>
              <a:t>Při renovaci na opravné rozměry se musí splnit několik </a:t>
            </a:r>
            <a:r>
              <a:rPr sz="3200" dirty="0" err="1">
                <a:latin typeface="Calibri" pitchFamily="34" charset="0"/>
              </a:rPr>
              <a:t>základních</a:t>
            </a:r>
            <a:r>
              <a:rPr sz="3200" dirty="0">
                <a:latin typeface="Calibri" pitchFamily="34" charset="0"/>
              </a:rPr>
              <a:t> </a:t>
            </a:r>
            <a:r>
              <a:rPr sz="3200" dirty="0" err="1" smtClean="0">
                <a:latin typeface="Calibri" pitchFamily="34" charset="0"/>
              </a:rPr>
              <a:t>podmínek</a:t>
            </a:r>
            <a:r>
              <a:rPr sz="3200" dirty="0" smtClean="0">
                <a:latin typeface="Calibri" pitchFamily="34" charset="0"/>
              </a:rPr>
              <a:t>:</a:t>
            </a:r>
            <a:endParaRPr sz="3200" dirty="0">
              <a:latin typeface="Calibri" pitchFamily="34" charset="0"/>
            </a:endParaRPr>
          </a:p>
        </p:txBody>
      </p:sp>
      <p:sp>
        <p:nvSpPr>
          <p:cNvPr id="23554" name="Zástupný symbol pro obsah 2"/>
          <p:cNvSpPr txBox="1">
            <a:spLocks noGrp="1"/>
          </p:cNvSpPr>
          <p:nvPr>
            <p:ph idx="1"/>
          </p:nvPr>
        </p:nvSpPr>
        <p:spPr>
          <a:xfrm>
            <a:off x="467544" y="2307284"/>
            <a:ext cx="8229600" cy="4525963"/>
          </a:xfrm>
        </p:spPr>
        <p:txBody>
          <a:bodyPr/>
          <a:lstStyle/>
          <a:p>
            <a:pPr marL="358775" indent="-358775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dirty="0">
                <a:latin typeface="Calibri" pitchFamily="34" charset="0"/>
              </a:rPr>
              <a:t>součást musí být vyrobena tak, aby její         pevnostní vlastnosti nebránily renovaci na opravné </a:t>
            </a:r>
            <a:r>
              <a:rPr lang="cs-CZ" dirty="0" smtClean="0">
                <a:latin typeface="Calibri" pitchFamily="34" charset="0"/>
              </a:rPr>
              <a:t>rozměry; </a:t>
            </a:r>
            <a:endParaRPr lang="cs-CZ" dirty="0">
              <a:latin typeface="Calibri" pitchFamily="34" charset="0"/>
            </a:endParaRPr>
          </a:p>
          <a:p>
            <a:pPr marL="358775" indent="-358775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cs-CZ" dirty="0">
              <a:latin typeface="Calibri" pitchFamily="34" charset="0"/>
            </a:endParaRPr>
          </a:p>
          <a:p>
            <a:pPr marL="358775" indent="-358775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dirty="0">
                <a:latin typeface="Calibri" pitchFamily="34" charset="0"/>
              </a:rPr>
              <a:t>je nutno volit takový způsob tepelného zpracování součástí, aby se nemusel při každém obrábění na opravné rozměry </a:t>
            </a:r>
            <a:r>
              <a:rPr lang="cs-CZ" dirty="0" smtClean="0">
                <a:latin typeface="Calibri" pitchFamily="34" charset="0"/>
              </a:rPr>
              <a:t>opakovat. </a:t>
            </a:r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8890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pPr marL="358775" indent="-358775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dirty="0">
                <a:latin typeface="Calibri" pitchFamily="34" charset="0"/>
              </a:rPr>
              <a:t>je nutno zachovat všechny upínací základny součásti, aby se ulehčilo obrábění v </a:t>
            </a:r>
            <a:r>
              <a:rPr lang="cs-CZ" dirty="0" smtClean="0">
                <a:latin typeface="Calibri" pitchFamily="34" charset="0"/>
              </a:rPr>
              <a:t>opravnách;</a:t>
            </a:r>
            <a:endParaRPr lang="cs-CZ" dirty="0">
              <a:latin typeface="Calibri" pitchFamily="34" charset="0"/>
            </a:endParaRPr>
          </a:p>
          <a:p>
            <a:pPr marL="358775" indent="-358775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cs-CZ" dirty="0">
              <a:latin typeface="Calibri" pitchFamily="34" charset="0"/>
            </a:endParaRPr>
          </a:p>
          <a:p>
            <a:pPr marL="358775" indent="-358775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dirty="0">
                <a:latin typeface="Calibri" pitchFamily="34" charset="0"/>
              </a:rPr>
              <a:t>musí se správně volit mezní rozměry</a:t>
            </a:r>
            <a:r>
              <a:rPr lang="cs-CZ" dirty="0" smtClean="0">
                <a:latin typeface="Calibri" pitchFamily="34" charset="0"/>
              </a:rPr>
              <a:t>, </a:t>
            </a:r>
            <a:r>
              <a:rPr lang="cs-CZ" dirty="0">
                <a:latin typeface="Calibri" pitchFamily="34" charset="0"/>
              </a:rPr>
              <a:t>na které se mohou součásti obrábět (největší možný rozměr díry a nejmenší možný rozměr hřídele</a:t>
            </a:r>
            <a:r>
              <a:rPr lang="cs-CZ" dirty="0" smtClean="0">
                <a:latin typeface="Calibri" pitchFamily="34" charset="0"/>
              </a:rPr>
              <a:t>).  </a:t>
            </a:r>
            <a:endParaRPr lang="cs-CZ" dirty="0">
              <a:latin typeface="Calibri" pitchFamily="34" charset="0"/>
            </a:endParaRPr>
          </a:p>
          <a:p>
            <a:pPr marL="514350" indent="-514350" eaLnBrk="1" hangingPunct="1">
              <a:spcBef>
                <a:spcPts val="0"/>
              </a:spcBef>
              <a:buNone/>
              <a:defRPr/>
            </a:pPr>
            <a:endParaRPr lang="cs-CZ" dirty="0">
              <a:latin typeface="Calibri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32916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Zástupný symbol pro obsah 2"/>
          <p:cNvSpPr txBox="1">
            <a:spLocks noGrp="1"/>
          </p:cNvSpPr>
          <p:nvPr>
            <p:ph idx="1"/>
          </p:nvPr>
        </p:nvSpPr>
        <p:spPr>
          <a:xfrm>
            <a:off x="468313" y="549275"/>
            <a:ext cx="8229600" cy="5576888"/>
          </a:xfrm>
        </p:spPr>
        <p:txBody>
          <a:bodyPr>
            <a:normAutofit lnSpcReduction="10000"/>
          </a:bodyPr>
          <a:lstStyle/>
          <a:p>
            <a:pPr marL="442913" indent="-442913" eaLnBrk="1" hangingPunct="1">
              <a:buFont typeface="Wingdings" pitchFamily="2" charset="2"/>
              <a:buChar char="Ø"/>
            </a:pPr>
            <a:r>
              <a:rPr dirty="0">
                <a:solidFill>
                  <a:schemeClr val="tx1"/>
                </a:solidFill>
                <a:latin typeface="Calibri" pitchFamily="34" charset="0"/>
              </a:rPr>
              <a:t>u součástí, které nemají opravné rozměry normalizovány, se tyto rozměry </a:t>
            </a:r>
            <a:r>
              <a:rPr dirty="0" err="1">
                <a:solidFill>
                  <a:schemeClr val="tx1"/>
                </a:solidFill>
                <a:latin typeface="Calibri" pitchFamily="34" charset="0"/>
              </a:rPr>
              <a:t>musí</a:t>
            </a:r>
            <a:r>
              <a:rPr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dirty="0" err="1" smtClean="0">
                <a:solidFill>
                  <a:schemeClr val="tx1"/>
                </a:solidFill>
                <a:latin typeface="Calibri" pitchFamily="34" charset="0"/>
              </a:rPr>
              <a:t>určit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;</a:t>
            </a:r>
            <a:endParaRPr dirty="0">
              <a:solidFill>
                <a:schemeClr val="tx1"/>
              </a:solidFill>
              <a:latin typeface="Calibri" pitchFamily="34" charset="0"/>
            </a:endParaRPr>
          </a:p>
          <a:p>
            <a:pPr marL="442913" indent="-442913" eaLnBrk="1" hangingPunct="1">
              <a:buFont typeface="Wingdings" pitchFamily="2" charset="2"/>
              <a:buChar char="Ø"/>
            </a:pPr>
            <a:r>
              <a:rPr dirty="0">
                <a:solidFill>
                  <a:schemeClr val="tx1"/>
                </a:solidFill>
                <a:latin typeface="Calibri" pitchFamily="34" charset="0"/>
              </a:rPr>
              <a:t>typickými součástmi tohoto druhu jsou </a:t>
            </a:r>
            <a:r>
              <a:rPr dirty="0" err="1">
                <a:solidFill>
                  <a:schemeClr val="tx1"/>
                </a:solidFill>
                <a:latin typeface="Calibri" pitchFamily="34" charset="0"/>
              </a:rPr>
              <a:t>hřídelové</a:t>
            </a:r>
            <a:r>
              <a:rPr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dirty="0" err="1" smtClean="0">
                <a:solidFill>
                  <a:schemeClr val="tx1"/>
                </a:solidFill>
                <a:latin typeface="Calibri" pitchFamily="34" charset="0"/>
              </a:rPr>
              <a:t>čepy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;</a:t>
            </a:r>
            <a:r>
              <a:rPr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endParaRPr dirty="0">
              <a:solidFill>
                <a:schemeClr val="tx1"/>
              </a:solidFill>
              <a:latin typeface="Calibri" pitchFamily="34" charset="0"/>
            </a:endParaRPr>
          </a:p>
          <a:p>
            <a:pPr marL="442913" indent="-442913" eaLnBrk="1" hangingPunct="1">
              <a:buFont typeface="Wingdings" pitchFamily="2" charset="2"/>
              <a:buChar char="Ø"/>
              <a:tabLst>
                <a:tab pos="3952875" algn="ctr"/>
              </a:tabLst>
            </a:pPr>
            <a:r>
              <a:rPr dirty="0">
                <a:solidFill>
                  <a:schemeClr val="tx1"/>
                </a:solidFill>
                <a:latin typeface="Calibri" pitchFamily="34" charset="0"/>
              </a:rPr>
              <a:t>vycházíme-li z </a:t>
            </a:r>
            <a:r>
              <a:rPr dirty="0" err="1">
                <a:solidFill>
                  <a:schemeClr val="tx1"/>
                </a:solidFill>
                <a:latin typeface="Calibri" pitchFamily="34" charset="0"/>
              </a:rPr>
              <a:t>požadavku</a:t>
            </a:r>
            <a:r>
              <a:rPr dirty="0" smtClean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dirty="0">
                <a:solidFill>
                  <a:schemeClr val="tx1"/>
                </a:solidFill>
                <a:latin typeface="Calibri" pitchFamily="34" charset="0"/>
              </a:rPr>
              <a:t>že osa čepu se nesmí renovací posunout, což je základní </a:t>
            </a:r>
            <a:br>
              <a:rPr dirty="0">
                <a:solidFill>
                  <a:schemeClr val="tx1"/>
                </a:solidFill>
                <a:latin typeface="Calibri" pitchFamily="34" charset="0"/>
              </a:rPr>
            </a:br>
            <a:r>
              <a:rPr dirty="0">
                <a:solidFill>
                  <a:schemeClr val="tx1"/>
                </a:solidFill>
                <a:latin typeface="Calibri" pitchFamily="34" charset="0"/>
              </a:rPr>
              <a:t>a nejčastější případ, pak opravný rozměr stanovíme z rovnic </a:t>
            </a:r>
            <a:br>
              <a:rPr dirty="0">
                <a:solidFill>
                  <a:schemeClr val="tx1"/>
                </a:solidFill>
                <a:latin typeface="Calibri" pitchFamily="34" charset="0"/>
              </a:rPr>
            </a:br>
            <a:r>
              <a:rPr dirty="0">
                <a:solidFill>
                  <a:schemeClr val="tx1"/>
                </a:solidFill>
                <a:latin typeface="Calibri" pitchFamily="34" charset="0"/>
              </a:rPr>
              <a:t>	d</a:t>
            </a:r>
            <a:r>
              <a:rPr baseline="-25000" dirty="0">
                <a:solidFill>
                  <a:schemeClr val="tx1"/>
                </a:solidFill>
                <a:latin typeface="Calibri" pitchFamily="34" charset="0"/>
              </a:rPr>
              <a:t>1</a:t>
            </a:r>
            <a:r>
              <a:rPr dirty="0">
                <a:solidFill>
                  <a:schemeClr val="tx1"/>
                </a:solidFill>
                <a:latin typeface="Calibri" pitchFamily="34" charset="0"/>
              </a:rPr>
              <a:t>=d-2(</a:t>
            </a:r>
            <a:r>
              <a:rPr dirty="0" err="1">
                <a:solidFill>
                  <a:schemeClr val="tx1"/>
                </a:solidFill>
                <a:latin typeface="Calibri" pitchFamily="34" charset="0"/>
              </a:rPr>
              <a:t>h</a:t>
            </a:r>
            <a:r>
              <a:rPr baseline="-25000" dirty="0" err="1">
                <a:solidFill>
                  <a:schemeClr val="tx1"/>
                </a:solidFill>
                <a:latin typeface="Calibri" pitchFamily="34" charset="0"/>
              </a:rPr>
              <a:t>max</a:t>
            </a:r>
            <a:r>
              <a:rPr dirty="0" err="1">
                <a:solidFill>
                  <a:schemeClr val="tx1"/>
                </a:solidFill>
                <a:latin typeface="Calibri" pitchFamily="34" charset="0"/>
              </a:rPr>
              <a:t>+f</a:t>
            </a:r>
            <a:r>
              <a:rPr dirty="0" smtClean="0">
                <a:solidFill>
                  <a:schemeClr val="tx1"/>
                </a:solidFill>
                <a:latin typeface="Calibri" pitchFamily="34" charset="0"/>
              </a:rPr>
              <a:t>)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;</a:t>
            </a:r>
            <a:r>
              <a:rPr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endParaRPr dirty="0">
              <a:solidFill>
                <a:schemeClr val="tx1"/>
              </a:solidFill>
              <a:latin typeface="Calibri" pitchFamily="34" charset="0"/>
            </a:endParaRPr>
          </a:p>
          <a:p>
            <a:pPr marL="442913" indent="-442913" eaLnBrk="1" hangingPunct="1">
              <a:buFont typeface="Wingdings" pitchFamily="2" charset="2"/>
              <a:buChar char="Ø"/>
            </a:pPr>
            <a:r>
              <a:rPr dirty="0">
                <a:solidFill>
                  <a:schemeClr val="tx1"/>
                </a:solidFill>
                <a:latin typeface="Calibri" pitchFamily="34" charset="0"/>
              </a:rPr>
              <a:t>největší </a:t>
            </a:r>
            <a:r>
              <a:rPr dirty="0" err="1">
                <a:solidFill>
                  <a:schemeClr val="tx1"/>
                </a:solidFill>
                <a:latin typeface="Calibri" pitchFamily="34" charset="0"/>
              </a:rPr>
              <a:t>opotřebení</a:t>
            </a:r>
            <a:r>
              <a:rPr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dirty="0" err="1" smtClean="0">
                <a:solidFill>
                  <a:schemeClr val="tx1"/>
                </a:solidFill>
                <a:latin typeface="Calibri" pitchFamily="34" charset="0"/>
              </a:rPr>
              <a:t>h</a:t>
            </a:r>
            <a:r>
              <a:rPr baseline="-25000" dirty="0" err="1" smtClean="0">
                <a:solidFill>
                  <a:schemeClr val="tx1"/>
                </a:solidFill>
                <a:latin typeface="Calibri" pitchFamily="34" charset="0"/>
              </a:rPr>
              <a:t>max</a:t>
            </a:r>
            <a:r>
              <a:rPr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dirty="0">
                <a:solidFill>
                  <a:schemeClr val="tx1"/>
                </a:solidFill>
                <a:latin typeface="Calibri" pitchFamily="34" charset="0"/>
              </a:rPr>
              <a:t>zjišťuje číselníkovým úchylkoměrem </a:t>
            </a:r>
            <a:r>
              <a:rPr dirty="0" err="1">
                <a:solidFill>
                  <a:schemeClr val="tx1"/>
                </a:solidFill>
                <a:latin typeface="Calibri" pitchFamily="34" charset="0"/>
              </a:rPr>
              <a:t>nebo</a:t>
            </a:r>
            <a:r>
              <a:rPr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dirty="0" err="1" smtClean="0">
                <a:solidFill>
                  <a:schemeClr val="tx1"/>
                </a:solidFill>
                <a:latin typeface="Calibri" pitchFamily="34" charset="0"/>
              </a:rPr>
              <a:t>mikrometrem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.</a:t>
            </a:r>
            <a:r>
              <a:rPr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endParaRPr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08225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Zástupný symbol pro obsah 2"/>
          <p:cNvSpPr txBox="1">
            <a:spLocks noGrp="1"/>
          </p:cNvSpPr>
          <p:nvPr>
            <p:ph idx="1"/>
          </p:nvPr>
        </p:nvSpPr>
        <p:spPr>
          <a:xfrm>
            <a:off x="468313" y="2133600"/>
            <a:ext cx="8229600" cy="215900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dirty="0">
                <a:latin typeface="+mn-lt"/>
              </a:rPr>
              <a:t>Velikost nejmenšího přípustného rozměru </a:t>
            </a:r>
            <a:r>
              <a:rPr dirty="0">
                <a:solidFill>
                  <a:schemeClr val="tx1"/>
                </a:solidFill>
                <a:latin typeface="+mn-lt"/>
              </a:rPr>
              <a:t>závisí </a:t>
            </a:r>
            <a:r>
              <a:rPr dirty="0">
                <a:latin typeface="+mn-lt"/>
              </a:rPr>
              <a:t>nejčastěji na pevnostních poměrech součásti. Proto musíme provádět kontrolní pevnostní výpočty a </a:t>
            </a:r>
            <a:r>
              <a:rPr dirty="0" err="1">
                <a:latin typeface="+mn-lt"/>
              </a:rPr>
              <a:t>určit</a:t>
            </a:r>
            <a:r>
              <a:rPr dirty="0">
                <a:latin typeface="+mn-lt"/>
              </a:rPr>
              <a:t> </a:t>
            </a:r>
            <a:r>
              <a:rPr dirty="0" err="1" smtClean="0">
                <a:latin typeface="+mn-lt"/>
              </a:rPr>
              <a:t>d</a:t>
            </a:r>
            <a:r>
              <a:rPr baseline="-25000" dirty="0" err="1" smtClean="0">
                <a:latin typeface="+mn-lt"/>
              </a:rPr>
              <a:t>min</a:t>
            </a:r>
            <a:r>
              <a:rPr lang="cs-CZ" baseline="-25000" dirty="0" smtClean="0">
                <a:latin typeface="+mn-lt"/>
              </a:rPr>
              <a:t>.</a:t>
            </a:r>
            <a:endParaRPr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635058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Nadpis 1"/>
          <p:cNvSpPr txBox="1"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pPr eaLnBrk="1" hangingPunct="1"/>
            <a:r>
              <a:rPr b="1" dirty="0">
                <a:latin typeface="Calibri" pitchFamily="34" charset="0"/>
              </a:rPr>
              <a:t>Renovace na původní rozměry </a:t>
            </a:r>
          </a:p>
        </p:txBody>
      </p:sp>
      <p:sp>
        <p:nvSpPr>
          <p:cNvPr id="27650" name="Zástupný symbol pro obsah 2"/>
          <p:cNvSpPr txBox="1"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/>
          <a:lstStyle/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cs-CZ" dirty="0" smtClean="0">
                <a:solidFill>
                  <a:schemeClr val="tx1"/>
                </a:solidFill>
              </a:rPr>
              <a:t>navařování</a:t>
            </a:r>
            <a:endParaRPr lang="cs-CZ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metalizace</a:t>
            </a:r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pokovování</a:t>
            </a:r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plastická deformace</a:t>
            </a:r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mechanické způsoby renovace</a:t>
            </a:r>
          </a:p>
          <a:p>
            <a:pPr marL="457200" indent="-457200" eaLnBrk="1" hangingPunct="1">
              <a:buFont typeface="Calibri" pitchFamily="34" charset="0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nanášení plastů </a:t>
            </a:r>
          </a:p>
          <a:p>
            <a:pPr marL="457200" indent="-457200" eaLnBrk="1" hangingPunct="1">
              <a:buFont typeface="Calibri" pitchFamily="34" charset="0"/>
              <a:buAutoNum type="arabicPeriod"/>
            </a:pP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212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adpis 2"/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>
                <a:solidFill>
                  <a:schemeClr val="tx1"/>
                </a:solidFill>
                <a:latin typeface="Calibri" pitchFamily="34" charset="0"/>
              </a:rPr>
              <a:t>Navařování </a:t>
            </a:r>
            <a:br>
              <a:rPr b="1" dirty="0">
                <a:solidFill>
                  <a:schemeClr val="tx1"/>
                </a:solidFill>
                <a:latin typeface="Calibri" pitchFamily="34" charset="0"/>
              </a:rPr>
            </a:br>
            <a:endParaRPr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649" name="Text Box 3"/>
          <p:cNvSpPr txBox="1">
            <a:spLocks noGrp="1"/>
          </p:cNvSpPr>
          <p:nvPr>
            <p:ph idx="1"/>
          </p:nvPr>
        </p:nvSpPr>
        <p:spPr>
          <a:xfrm>
            <a:off x="467544" y="1700808"/>
            <a:ext cx="8229600" cy="45259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Calibri" pitchFamily="34" charset="0"/>
              </a:rPr>
              <a:t>ČSN 05 0000 definuje navařování jako metalurgické nanášení přídavného materiálu na základní materiál za působení tepla.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dirty="0">
              <a:latin typeface="Calibri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Calibri" pitchFamily="34" charset="0"/>
              </a:rPr>
              <a:t>Na rozdíl od spojovaných svárů se při navařování požaduje co nejmenší hloubka provaření, </a:t>
            </a:r>
            <a:br>
              <a:rPr lang="cs-CZ" dirty="0">
                <a:latin typeface="Calibri" pitchFamily="34" charset="0"/>
              </a:rPr>
            </a:br>
            <a:r>
              <a:rPr lang="cs-CZ" dirty="0">
                <a:latin typeface="Calibri" pitchFamily="34" charset="0"/>
              </a:rPr>
              <a:t>tj. co nejmenší promíšení přídavného materiálu se základním.</a:t>
            </a:r>
          </a:p>
          <a:p>
            <a:pPr hangingPunct="1">
              <a:defRPr/>
            </a:pPr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7394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Zástupný symbol pro obsah 2"/>
          <p:cNvSpPr txBox="1">
            <a:spLocks noGrp="1"/>
          </p:cNvSpPr>
          <p:nvPr>
            <p:ph idx="1"/>
          </p:nvPr>
        </p:nvSpPr>
        <p:spPr>
          <a:xfrm>
            <a:off x="468313" y="1557338"/>
            <a:ext cx="8229600" cy="3240087"/>
          </a:xfrm>
        </p:spPr>
        <p:txBody>
          <a:bodyPr>
            <a:noAutofit/>
          </a:bodyPr>
          <a:lstStyle/>
          <a:p>
            <a:pPr marL="0" indent="0" eaLnBrk="1" hangingPunct="1">
              <a:buFont typeface="Arial" charset="0"/>
              <a:buNone/>
            </a:pPr>
            <a:r>
              <a:rPr dirty="0">
                <a:latin typeface="+mn-lt"/>
              </a:rPr>
              <a:t>Na návary se nekladou požadavky na pevnost, ale hlavně na odolnost proti opotřebení. </a:t>
            </a:r>
          </a:p>
          <a:p>
            <a:pPr marL="0" indent="0" eaLnBrk="1" hangingPunct="1">
              <a:buFont typeface="Arial" charset="0"/>
              <a:buNone/>
            </a:pPr>
            <a:endParaRPr dirty="0">
              <a:latin typeface="+mn-lt"/>
            </a:endParaRPr>
          </a:p>
          <a:p>
            <a:pPr marL="0" indent="0" eaLnBrk="1" hangingPunct="1">
              <a:buFont typeface="Arial" charset="0"/>
              <a:buNone/>
            </a:pPr>
            <a:r>
              <a:rPr dirty="0">
                <a:latin typeface="+mn-lt"/>
              </a:rPr>
              <a:t>Velkou nevýhodou navařování je vysoká teplota, na kterou se součást při navařování ohřívá </a:t>
            </a:r>
            <a:br>
              <a:rPr dirty="0">
                <a:latin typeface="+mn-lt"/>
              </a:rPr>
            </a:br>
            <a:r>
              <a:rPr dirty="0">
                <a:latin typeface="+mn-lt"/>
              </a:rPr>
              <a:t>a která vyvolá v součásti pnutí, jež může mít za následek deformace nebo trhliny materiálu.</a:t>
            </a:r>
          </a:p>
        </p:txBody>
      </p:sp>
    </p:spTree>
    <p:extLst>
      <p:ext uri="{BB962C8B-B14F-4D97-AF65-F5344CB8AC3E}">
        <p14:creationId xmlns:p14="http://schemas.microsoft.com/office/powerpoint/2010/main" val="28175726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908050"/>
            <a:ext cx="822960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b="1" dirty="0">
                <a:latin typeface="+mn-lt"/>
              </a:rPr>
              <a:t>Kvalita návaru </a:t>
            </a:r>
            <a:r>
              <a:rPr b="1" dirty="0" err="1">
                <a:latin typeface="+mn-lt"/>
              </a:rPr>
              <a:t>závisí</a:t>
            </a:r>
            <a:r>
              <a:rPr b="1" dirty="0">
                <a:latin typeface="+mn-lt"/>
              </a:rPr>
              <a:t> </a:t>
            </a:r>
            <a:r>
              <a:rPr b="1" dirty="0" err="1" smtClean="0">
                <a:latin typeface="+mn-lt"/>
              </a:rPr>
              <a:t>na</a:t>
            </a:r>
            <a:r>
              <a:rPr b="1" dirty="0" smtClean="0">
                <a:latin typeface="+mn-lt"/>
              </a:rPr>
              <a:t>:</a:t>
            </a:r>
            <a:r>
              <a:rPr dirty="0" smtClean="0">
                <a:latin typeface="+mn-lt"/>
              </a:rPr>
              <a:t> </a:t>
            </a:r>
            <a:endParaRPr dirty="0">
              <a:latin typeface="+mn-lt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dirty="0">
              <a:latin typeface="+mn-lt"/>
            </a:endParaRPr>
          </a:p>
          <a:p>
            <a:pPr marL="354013" indent="-354013" eaLnBrk="1" hangingPunct="1">
              <a:buFont typeface="Wingdings" pitchFamily="2" charset="2"/>
              <a:buChar char="Ø"/>
              <a:defRPr/>
            </a:pPr>
            <a:r>
              <a:rPr dirty="0">
                <a:latin typeface="+mn-lt"/>
              </a:rPr>
              <a:t>přípravě povrchu pro </a:t>
            </a:r>
            <a:r>
              <a:rPr dirty="0" err="1" smtClean="0">
                <a:latin typeface="+mn-lt"/>
              </a:rPr>
              <a:t>navařování</a:t>
            </a:r>
            <a:r>
              <a:rPr lang="cs-CZ" dirty="0" smtClean="0">
                <a:latin typeface="+mn-lt"/>
              </a:rPr>
              <a:t>;</a:t>
            </a:r>
            <a:r>
              <a:rPr dirty="0" smtClean="0">
                <a:latin typeface="+mn-lt"/>
              </a:rPr>
              <a:t> </a:t>
            </a:r>
            <a:endParaRPr dirty="0">
              <a:latin typeface="+mn-lt"/>
            </a:endParaRPr>
          </a:p>
          <a:p>
            <a:pPr marL="0" indent="0" eaLnBrk="1" hangingPunct="1">
              <a:buFont typeface="Wingdings" pitchFamily="2" charset="2"/>
              <a:buChar char="Ø"/>
              <a:defRPr/>
            </a:pPr>
            <a:endParaRPr dirty="0">
              <a:latin typeface="+mn-lt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dirty="0">
                <a:latin typeface="+mn-lt"/>
              </a:rPr>
              <a:t>druhu použitého </a:t>
            </a:r>
            <a:r>
              <a:rPr dirty="0" err="1">
                <a:latin typeface="+mn-lt"/>
              </a:rPr>
              <a:t>přídavného</a:t>
            </a:r>
            <a:r>
              <a:rPr dirty="0">
                <a:latin typeface="+mn-lt"/>
              </a:rPr>
              <a:t> </a:t>
            </a:r>
            <a:r>
              <a:rPr dirty="0" err="1" smtClean="0">
                <a:latin typeface="+mn-lt"/>
              </a:rPr>
              <a:t>materiálu</a:t>
            </a:r>
            <a:r>
              <a:rPr lang="cs-CZ" dirty="0" smtClean="0">
                <a:latin typeface="+mn-lt"/>
              </a:rPr>
              <a:t>;</a:t>
            </a:r>
            <a:endParaRPr dirty="0">
              <a:latin typeface="+mn-lt"/>
            </a:endParaRPr>
          </a:p>
          <a:p>
            <a:pPr eaLnBrk="1" hangingPunct="1">
              <a:buFont typeface="Arial" charset="0"/>
              <a:buNone/>
              <a:defRPr/>
            </a:pPr>
            <a:endParaRPr dirty="0">
              <a:latin typeface="+mn-lt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dirty="0" err="1">
                <a:latin typeface="+mn-lt"/>
              </a:rPr>
              <a:t>použité</a:t>
            </a:r>
            <a:r>
              <a:rPr dirty="0">
                <a:latin typeface="+mn-lt"/>
              </a:rPr>
              <a:t> </a:t>
            </a:r>
            <a:r>
              <a:rPr dirty="0" err="1" smtClean="0">
                <a:latin typeface="+mn-lt"/>
              </a:rPr>
              <a:t>technologi</a:t>
            </a:r>
            <a:r>
              <a:rPr lang="cs-CZ" dirty="0" smtClean="0">
                <a:latin typeface="+mn-lt"/>
              </a:rPr>
              <a:t>i</a:t>
            </a:r>
            <a:r>
              <a:rPr dirty="0" smtClean="0">
                <a:latin typeface="+mn-lt"/>
              </a:rPr>
              <a:t> </a:t>
            </a:r>
            <a:r>
              <a:rPr dirty="0" err="1" smtClean="0">
                <a:latin typeface="+mn-lt"/>
              </a:rPr>
              <a:t>navařování</a:t>
            </a:r>
            <a:r>
              <a:rPr lang="cs-CZ" dirty="0" smtClean="0">
                <a:latin typeface="+mn-lt"/>
              </a:rPr>
              <a:t>.</a:t>
            </a:r>
            <a:endParaRPr dirty="0">
              <a:latin typeface="+mn-lt"/>
            </a:endParaRPr>
          </a:p>
          <a:p>
            <a:pPr>
              <a:defRPr/>
            </a:pPr>
            <a:endParaRPr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672205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Zástupný symbol pro obsah 2"/>
          <p:cNvSpPr txBox="1">
            <a:spLocks noGrp="1"/>
          </p:cNvSpPr>
          <p:nvPr>
            <p:ph idx="1"/>
          </p:nvPr>
        </p:nvSpPr>
        <p:spPr>
          <a:xfrm>
            <a:off x="467544" y="980728"/>
            <a:ext cx="8229600" cy="57213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Nejdůležitější přídavnou prací, která se nesmí opomenout</a:t>
            </a:r>
            <a:r>
              <a:rPr lang="cs-CZ" dirty="0" smtClean="0">
                <a:latin typeface="+mn-lt"/>
              </a:rPr>
              <a:t>, </a:t>
            </a:r>
            <a:r>
              <a:rPr lang="cs-CZ" dirty="0">
                <a:latin typeface="+mn-lt"/>
              </a:rPr>
              <a:t>je důkladné očištění povrchu.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 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Přídavný materiál volíme podle základního materiálu, požadované vlastnosti návaru </a:t>
            </a:r>
            <a:br>
              <a:rPr lang="cs-CZ" dirty="0">
                <a:latin typeface="+mn-lt"/>
              </a:rPr>
            </a:br>
            <a:r>
              <a:rPr lang="cs-CZ" dirty="0">
                <a:latin typeface="+mn-lt"/>
              </a:rPr>
              <a:t>a dalšího zpracování součásti po navaření. 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 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Volba nejvhodnější technologie navařování závisí na technologickém postupu celé renovace. </a:t>
            </a:r>
          </a:p>
        </p:txBody>
      </p:sp>
    </p:spTree>
    <p:extLst>
      <p:ext uri="{BB962C8B-B14F-4D97-AF65-F5344CB8AC3E}">
        <p14:creationId xmlns:p14="http://schemas.microsoft.com/office/powerpoint/2010/main" val="17773992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b="1" dirty="0">
                <a:latin typeface="+mj-lt"/>
              </a:rPr>
              <a:t>Pojem a význam renovace</a:t>
            </a:r>
          </a:p>
        </p:txBody>
      </p:sp>
      <p:sp>
        <p:nvSpPr>
          <p:cNvPr id="15362" name="Zástupný symbol pro obsah 2"/>
          <p:cNvSpPr txBox="1"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dirty="0">
                <a:latin typeface="+mn-lt"/>
              </a:rPr>
              <a:t>Oprava strojních součástí, jako dále již nedemontovatelného stroje strojního prvku, se podstatně liší od oprav složitějších montážních celků.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dirty="0">
                <a:latin typeface="+mn-lt"/>
              </a:rPr>
              <a:t>   </a:t>
            </a:r>
          </a:p>
          <a:p>
            <a:pPr marL="0" indent="0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dirty="0">
                <a:latin typeface="+mn-lt"/>
              </a:rPr>
              <a:t>Proto se pro ni používá název renovace. Pojem renovace je tedy rovnocenný pojmu oprava strojních součástí. Základní úlohou renovace je obnova strojních součástí při </a:t>
            </a:r>
            <a:r>
              <a:rPr dirty="0" err="1">
                <a:latin typeface="+mn-lt"/>
              </a:rPr>
              <a:t>požadované</a:t>
            </a:r>
            <a:r>
              <a:rPr dirty="0">
                <a:latin typeface="+mn-lt"/>
              </a:rPr>
              <a:t> </a:t>
            </a:r>
            <a:r>
              <a:rPr dirty="0" err="1" smtClean="0">
                <a:latin typeface="+mn-lt"/>
              </a:rPr>
              <a:t>životnosti</a:t>
            </a:r>
            <a:r>
              <a:rPr lang="cs-CZ" dirty="0" smtClean="0">
                <a:latin typeface="+mn-lt"/>
              </a:rPr>
              <a:t>.</a:t>
            </a:r>
            <a:endParaRPr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600085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None/>
            </a:pPr>
            <a:r>
              <a:rPr b="1" dirty="0">
                <a:latin typeface="+mn-lt"/>
              </a:rPr>
              <a:t>Obecně platná kritéria jsou:</a:t>
            </a:r>
            <a:r>
              <a:rPr dirty="0">
                <a:latin typeface="+mn-lt"/>
              </a:rPr>
              <a:t> </a:t>
            </a:r>
          </a:p>
          <a:p>
            <a:pPr eaLnBrk="1" hangingPunct="1">
              <a:buFont typeface="Arial" charset="0"/>
              <a:buNone/>
            </a:pPr>
            <a:endParaRPr dirty="0">
              <a:latin typeface="+mn-lt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dirty="0">
                <a:latin typeface="+mn-lt"/>
              </a:rPr>
              <a:t>materiál, velikost, tvarová složitost a </a:t>
            </a:r>
            <a:r>
              <a:rPr dirty="0" err="1">
                <a:latin typeface="+mn-lt"/>
              </a:rPr>
              <a:t>tepelné</a:t>
            </a:r>
            <a:r>
              <a:rPr dirty="0">
                <a:latin typeface="+mn-lt"/>
              </a:rPr>
              <a:t> </a:t>
            </a:r>
            <a:r>
              <a:rPr dirty="0" err="1" smtClean="0">
                <a:latin typeface="+mn-lt"/>
              </a:rPr>
              <a:t>zpracování</a:t>
            </a:r>
            <a:r>
              <a:rPr lang="cs-CZ" dirty="0" smtClean="0">
                <a:latin typeface="+mn-lt"/>
              </a:rPr>
              <a:t>;</a:t>
            </a:r>
            <a:endParaRPr dirty="0">
              <a:latin typeface="+mn-lt"/>
            </a:endParaRPr>
          </a:p>
          <a:p>
            <a:pPr eaLnBrk="1" hangingPunct="1">
              <a:buFont typeface="Wingdings" pitchFamily="2" charset="2"/>
              <a:buChar char="Ø"/>
            </a:pPr>
            <a:endParaRPr dirty="0">
              <a:latin typeface="+mn-lt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dirty="0">
                <a:latin typeface="+mn-lt"/>
              </a:rPr>
              <a:t>rozdělené </a:t>
            </a:r>
            <a:r>
              <a:rPr dirty="0" err="1">
                <a:latin typeface="+mn-lt"/>
              </a:rPr>
              <a:t>hmoty</a:t>
            </a:r>
            <a:r>
              <a:rPr dirty="0">
                <a:latin typeface="+mn-lt"/>
              </a:rPr>
              <a:t> </a:t>
            </a:r>
            <a:r>
              <a:rPr dirty="0" err="1" smtClean="0">
                <a:latin typeface="+mn-lt"/>
              </a:rPr>
              <a:t>součásti</a:t>
            </a:r>
            <a:r>
              <a:rPr lang="cs-CZ" dirty="0" smtClean="0">
                <a:latin typeface="+mn-lt"/>
              </a:rPr>
              <a:t>;</a:t>
            </a:r>
            <a:endParaRPr dirty="0">
              <a:latin typeface="+mn-lt"/>
            </a:endParaRPr>
          </a:p>
          <a:p>
            <a:pPr eaLnBrk="1" hangingPunct="1">
              <a:buFont typeface="Wingdings" pitchFamily="2" charset="2"/>
              <a:buChar char="Ø"/>
            </a:pPr>
            <a:endParaRPr dirty="0">
              <a:latin typeface="+mn-lt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dirty="0">
                <a:latin typeface="+mn-lt"/>
              </a:rPr>
              <a:t>umístění, velikost a tvar </a:t>
            </a:r>
            <a:r>
              <a:rPr dirty="0" err="1">
                <a:latin typeface="+mn-lt"/>
              </a:rPr>
              <a:t>navařované</a:t>
            </a:r>
            <a:r>
              <a:rPr dirty="0">
                <a:latin typeface="+mn-lt"/>
              </a:rPr>
              <a:t> </a:t>
            </a:r>
            <a:r>
              <a:rPr dirty="0" err="1" smtClean="0">
                <a:latin typeface="+mn-lt"/>
              </a:rPr>
              <a:t>plochy</a:t>
            </a:r>
            <a:r>
              <a:rPr lang="cs-CZ" dirty="0" smtClean="0">
                <a:latin typeface="+mn-lt"/>
              </a:rPr>
              <a:t>;</a:t>
            </a:r>
            <a:r>
              <a:rPr dirty="0" smtClean="0">
                <a:latin typeface="+mn-lt"/>
              </a:rPr>
              <a:t> </a:t>
            </a:r>
            <a:endParaRPr dirty="0">
              <a:latin typeface="+mn-lt"/>
            </a:endParaRPr>
          </a:p>
          <a:p>
            <a:pPr eaLnBrk="1" hangingPunct="1">
              <a:buFont typeface="Wingdings" pitchFamily="2" charset="2"/>
              <a:buChar char="Ø"/>
            </a:pPr>
            <a:endParaRPr dirty="0">
              <a:latin typeface="+mn-lt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dirty="0">
                <a:latin typeface="+mn-lt"/>
              </a:rPr>
              <a:t>požadavky kladené na součást </a:t>
            </a:r>
            <a:r>
              <a:rPr dirty="0" err="1">
                <a:latin typeface="+mn-lt"/>
              </a:rPr>
              <a:t>jako</a:t>
            </a:r>
            <a:r>
              <a:rPr dirty="0">
                <a:latin typeface="+mn-lt"/>
              </a:rPr>
              <a:t> </a:t>
            </a:r>
            <a:r>
              <a:rPr dirty="0" err="1" smtClean="0">
                <a:latin typeface="+mn-lt"/>
              </a:rPr>
              <a:t>celek</a:t>
            </a:r>
            <a:r>
              <a:rPr lang="cs-CZ" dirty="0" smtClean="0">
                <a:latin typeface="+mn-lt"/>
              </a:rPr>
              <a:t>.</a:t>
            </a:r>
            <a:r>
              <a:rPr dirty="0" smtClean="0">
                <a:latin typeface="+mn-lt"/>
              </a:rPr>
              <a:t> </a:t>
            </a:r>
            <a:endParaRPr dirty="0">
              <a:latin typeface="+mn-lt"/>
            </a:endParaRPr>
          </a:p>
          <a:p>
            <a:pPr eaLnBrk="1" hangingPunct="1">
              <a:buFont typeface="Arial" charset="0"/>
              <a:buNone/>
            </a:pPr>
            <a:r>
              <a:rPr dirty="0"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741793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Zástupný symbol pro obsah 2"/>
          <p:cNvSpPr txBox="1">
            <a:spLocks noGrp="1"/>
          </p:cNvSpPr>
          <p:nvPr>
            <p:ph idx="1"/>
          </p:nvPr>
        </p:nvSpPr>
        <p:spPr>
          <a:xfrm>
            <a:off x="395536" y="1484784"/>
            <a:ext cx="8229600" cy="4525962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dirty="0">
                <a:latin typeface="Calibri" pitchFamily="34" charset="0"/>
              </a:rPr>
              <a:t>požadavky kladené na </a:t>
            </a:r>
            <a:r>
              <a:rPr dirty="0" err="1">
                <a:latin typeface="Calibri" pitchFamily="34" charset="0"/>
              </a:rPr>
              <a:t>navařovanou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plochu</a:t>
            </a:r>
            <a:r>
              <a:rPr lang="cs-CZ" dirty="0" smtClean="0">
                <a:latin typeface="Calibri" pitchFamily="34" charset="0"/>
              </a:rPr>
              <a:t>;</a:t>
            </a:r>
            <a:endParaRPr dirty="0">
              <a:latin typeface="Calibri" pitchFamily="34" charset="0"/>
            </a:endParaRPr>
          </a:p>
          <a:p>
            <a:pPr eaLnBrk="1" hangingPunct="1">
              <a:buFont typeface="Arial" charset="0"/>
              <a:buNone/>
            </a:pPr>
            <a:r>
              <a:rPr dirty="0">
                <a:latin typeface="Calibri" pitchFamily="34" charset="0"/>
              </a:rPr>
              <a:t>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dirty="0">
                <a:latin typeface="Calibri" pitchFamily="34" charset="0"/>
              </a:rPr>
              <a:t>druh a </a:t>
            </a:r>
            <a:r>
              <a:rPr dirty="0" err="1">
                <a:latin typeface="Calibri" pitchFamily="34" charset="0"/>
              </a:rPr>
              <a:t>velikost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opotřebení</a:t>
            </a:r>
            <a:r>
              <a:rPr lang="cs-CZ" dirty="0" smtClean="0">
                <a:latin typeface="Calibri" pitchFamily="34" charset="0"/>
              </a:rPr>
              <a:t>;</a:t>
            </a:r>
            <a:r>
              <a:rPr dirty="0" smtClean="0">
                <a:latin typeface="Calibri" pitchFamily="34" charset="0"/>
              </a:rPr>
              <a:t> </a:t>
            </a:r>
            <a:endParaRPr dirty="0">
              <a:latin typeface="Calibri" pitchFamily="34" charset="0"/>
            </a:endParaRPr>
          </a:p>
          <a:p>
            <a:pPr eaLnBrk="1" hangingPunct="1">
              <a:buFont typeface="Wingdings" pitchFamily="2" charset="2"/>
              <a:buChar char="Ø"/>
            </a:pPr>
            <a:endParaRPr dirty="0">
              <a:latin typeface="Calibri" pitchFamily="34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dirty="0">
                <a:latin typeface="Calibri" pitchFamily="34" charset="0"/>
              </a:rPr>
              <a:t>požadovaná minimální délka </a:t>
            </a:r>
            <a:r>
              <a:rPr dirty="0" err="1">
                <a:latin typeface="Calibri" pitchFamily="34" charset="0"/>
              </a:rPr>
              <a:t>technického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života</a:t>
            </a:r>
            <a:r>
              <a:rPr lang="cs-CZ" dirty="0" smtClean="0">
                <a:latin typeface="Calibri" pitchFamily="34" charset="0"/>
              </a:rPr>
              <a:t>;</a:t>
            </a:r>
            <a:endParaRPr dirty="0">
              <a:latin typeface="Calibri" pitchFamily="34" charset="0"/>
            </a:endParaRPr>
          </a:p>
          <a:p>
            <a:pPr eaLnBrk="1" hangingPunct="1">
              <a:buFont typeface="Arial" charset="0"/>
              <a:buNone/>
            </a:pPr>
            <a:r>
              <a:rPr dirty="0">
                <a:latin typeface="Calibri" pitchFamily="34" charset="0"/>
              </a:rPr>
              <a:t>  </a:t>
            </a:r>
          </a:p>
          <a:p>
            <a:pPr eaLnBrk="1" hangingPunct="1">
              <a:buFont typeface="Wingdings" pitchFamily="2" charset="2"/>
              <a:buChar char="Ø"/>
            </a:pPr>
            <a:r>
              <a:rPr dirty="0">
                <a:latin typeface="Calibri" pitchFamily="34" charset="0"/>
              </a:rPr>
              <a:t>požadavky na další zpracování </a:t>
            </a:r>
            <a:r>
              <a:rPr dirty="0" err="1">
                <a:latin typeface="Calibri" pitchFamily="34" charset="0"/>
              </a:rPr>
              <a:t>navařené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plochy</a:t>
            </a:r>
            <a:r>
              <a:rPr lang="cs-CZ" dirty="0" smtClean="0">
                <a:latin typeface="Calibri" pitchFamily="34" charset="0"/>
              </a:rPr>
              <a:t>.</a:t>
            </a:r>
            <a:r>
              <a:rPr dirty="0" smtClean="0">
                <a:latin typeface="Calibri" pitchFamily="34" charset="0"/>
              </a:rPr>
              <a:t> </a:t>
            </a:r>
            <a:endParaRPr dirty="0">
              <a:latin typeface="Calibri" pitchFamily="34" charset="0"/>
            </a:endParaRPr>
          </a:p>
          <a:p>
            <a:pPr eaLnBrk="1" hangingPunct="1">
              <a:buFont typeface="Arial" charset="0"/>
              <a:buNone/>
            </a:pPr>
            <a:endParaRPr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4509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354013" eaLnBrk="1" hangingPunct="1">
              <a:buFont typeface="Wingdings" pitchFamily="2" charset="2"/>
              <a:buChar char="Ø"/>
              <a:tabLst>
                <a:tab pos="358775" algn="l"/>
              </a:tabLst>
              <a:defRPr/>
            </a:pPr>
            <a:r>
              <a:rPr dirty="0">
                <a:latin typeface="Calibri" pitchFamily="34" charset="0"/>
              </a:rPr>
              <a:t>možnost uplatnit automatizovaný způsob 	</a:t>
            </a:r>
            <a:r>
              <a:rPr dirty="0" err="1" smtClean="0">
                <a:latin typeface="Calibri" pitchFamily="34" charset="0"/>
              </a:rPr>
              <a:t>navařování</a:t>
            </a:r>
            <a:r>
              <a:rPr lang="cs-CZ" dirty="0" smtClean="0">
                <a:latin typeface="Calibri" pitchFamily="34" charset="0"/>
              </a:rPr>
              <a:t>;</a:t>
            </a:r>
            <a:endParaRPr dirty="0">
              <a:latin typeface="Calibri" pitchFamily="34" charset="0"/>
            </a:endParaRPr>
          </a:p>
          <a:p>
            <a:pPr marL="0" indent="0" eaLnBrk="1" hangingPunct="1">
              <a:buFont typeface="Wingdings" pitchFamily="2" charset="2"/>
              <a:buChar char="Ø"/>
              <a:defRPr/>
            </a:pPr>
            <a:endParaRPr dirty="0">
              <a:latin typeface="Calibri" pitchFamily="34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dirty="0">
                <a:latin typeface="Calibri" pitchFamily="34" charset="0"/>
              </a:rPr>
              <a:t>ekonomické </a:t>
            </a:r>
            <a:r>
              <a:rPr dirty="0" err="1">
                <a:latin typeface="Calibri" pitchFamily="34" charset="0"/>
              </a:rPr>
              <a:t>hodnocení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renovace</a:t>
            </a:r>
            <a:r>
              <a:rPr lang="cs-CZ" dirty="0" smtClean="0">
                <a:latin typeface="Calibri" pitchFamily="34" charset="0"/>
              </a:rPr>
              <a:t>.</a:t>
            </a:r>
            <a:r>
              <a:rPr dirty="0" smtClean="0">
                <a:latin typeface="Calibri" pitchFamily="34" charset="0"/>
              </a:rPr>
              <a:t> </a:t>
            </a:r>
            <a:endParaRPr dirty="0">
              <a:latin typeface="Calibri" pitchFamily="34" charset="0"/>
            </a:endParaRPr>
          </a:p>
          <a:p>
            <a:pPr>
              <a:defRPr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29650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dirty="0">
                <a:latin typeface="Calibri" pitchFamily="34" charset="0"/>
              </a:rPr>
              <a:t>Při renovaci se používají </a:t>
            </a:r>
            <a:r>
              <a:rPr dirty="0" err="1">
                <a:latin typeface="Calibri" pitchFamily="34" charset="0"/>
              </a:rPr>
              <a:t>tyto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způsoby</a:t>
            </a:r>
            <a:r>
              <a:rPr dirty="0" smtClean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navařování</a:t>
            </a:r>
            <a:r>
              <a:rPr lang="cs-CZ" dirty="0" smtClean="0">
                <a:latin typeface="Calibri" pitchFamily="34" charset="0"/>
              </a:rPr>
              <a:t>:</a:t>
            </a:r>
            <a:endParaRPr dirty="0">
              <a:latin typeface="Calibri" pitchFamily="34" charset="0"/>
            </a:endParaRPr>
          </a:p>
          <a:p>
            <a:pPr marL="0" indent="0" eaLnBrk="1" hangingPunct="1">
              <a:buFont typeface="Arial" charset="0"/>
              <a:buNone/>
            </a:pPr>
            <a:endParaRPr b="1" dirty="0">
              <a:solidFill>
                <a:schemeClr val="tx1"/>
              </a:solidFill>
              <a:latin typeface="Calibri" pitchFamily="34" charset="0"/>
            </a:endParaRPr>
          </a:p>
          <a:p>
            <a:pPr marL="354013" indent="-354013" eaLnBrk="1" hangingPunct="1">
              <a:buFont typeface="Wingdings" pitchFamily="2" charset="2"/>
              <a:buChar char="Ø"/>
            </a:pPr>
            <a:r>
              <a:rPr b="1" dirty="0">
                <a:solidFill>
                  <a:schemeClr val="tx1"/>
                </a:solidFill>
                <a:latin typeface="Calibri" pitchFamily="34" charset="0"/>
              </a:rPr>
              <a:t>Ruční navařování plamenem</a:t>
            </a:r>
            <a:r>
              <a:rPr dirty="0">
                <a:solidFill>
                  <a:srgbClr val="FF0000"/>
                </a:solidFill>
                <a:latin typeface="Calibri" pitchFamily="34" charset="0"/>
              </a:rPr>
              <a:t> </a:t>
            </a:r>
          </a:p>
          <a:p>
            <a:pPr marL="633413" indent="-368300" eaLnBrk="1" hangingPunct="1">
              <a:buFont typeface="Wingdings" pitchFamily="2" charset="2"/>
              <a:buChar char="ü"/>
            </a:pPr>
            <a:r>
              <a:rPr dirty="0">
                <a:latin typeface="Calibri" pitchFamily="34" charset="0"/>
              </a:rPr>
              <a:t>používá se při kusové renovaci u menších </a:t>
            </a:r>
            <a:br>
              <a:rPr dirty="0">
                <a:latin typeface="Calibri" pitchFamily="34" charset="0"/>
              </a:rPr>
            </a:br>
            <a:r>
              <a:rPr dirty="0">
                <a:latin typeface="Calibri" pitchFamily="34" charset="0"/>
              </a:rPr>
              <a:t>tvarově </a:t>
            </a:r>
            <a:r>
              <a:rPr dirty="0" err="1">
                <a:latin typeface="Calibri" pitchFamily="34" charset="0"/>
              </a:rPr>
              <a:t>složitých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ploch</a:t>
            </a:r>
            <a:r>
              <a:rPr lang="cs-CZ" dirty="0" smtClean="0">
                <a:latin typeface="Calibri" pitchFamily="34" charset="0"/>
              </a:rPr>
              <a:t>;</a:t>
            </a:r>
            <a:r>
              <a:rPr dirty="0" smtClean="0">
                <a:latin typeface="Calibri" pitchFamily="34" charset="0"/>
              </a:rPr>
              <a:t> </a:t>
            </a:r>
            <a:endParaRPr dirty="0">
              <a:latin typeface="Calibri" pitchFamily="34" charset="0"/>
            </a:endParaRPr>
          </a:p>
          <a:p>
            <a:pPr marL="0" indent="0" eaLnBrk="1" hangingPunct="1">
              <a:buFont typeface="Wingdings" pitchFamily="2" charset="2"/>
              <a:buChar char="Ø"/>
            </a:pPr>
            <a:endParaRPr b="1" dirty="0">
              <a:solidFill>
                <a:schemeClr val="tx1"/>
              </a:solidFill>
              <a:latin typeface="Calibri" pitchFamily="34" charset="0"/>
            </a:endParaRPr>
          </a:p>
          <a:p>
            <a:pPr marL="354013" indent="-354013" eaLnBrk="1" hangingPunct="1">
              <a:buFont typeface="Wingdings" pitchFamily="2" charset="2"/>
              <a:buChar char="Ø"/>
            </a:pPr>
            <a:r>
              <a:rPr b="1" dirty="0">
                <a:solidFill>
                  <a:schemeClr val="tx1"/>
                </a:solidFill>
                <a:latin typeface="Calibri" pitchFamily="34" charset="0"/>
              </a:rPr>
              <a:t>Ruční navařování elektrickým obloukem</a:t>
            </a:r>
          </a:p>
          <a:p>
            <a:pPr marL="633413" indent="-368300" eaLnBrk="1" hangingPunct="1">
              <a:buFont typeface="Wingdings" pitchFamily="2" charset="2"/>
              <a:buChar char="ü"/>
            </a:pPr>
            <a:r>
              <a:rPr dirty="0">
                <a:latin typeface="Calibri" pitchFamily="34" charset="0"/>
              </a:rPr>
              <a:t>používá se všude, kde je to možné, protože je levnější než </a:t>
            </a:r>
            <a:r>
              <a:rPr dirty="0" err="1">
                <a:latin typeface="Calibri" pitchFamily="34" charset="0"/>
              </a:rPr>
              <a:t>navařování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plamenem</a:t>
            </a:r>
            <a:r>
              <a:rPr lang="cs-CZ" dirty="0" smtClean="0">
                <a:latin typeface="Calibri" pitchFamily="34" charset="0"/>
              </a:rPr>
              <a:t>.</a:t>
            </a:r>
            <a:r>
              <a:rPr dirty="0" smtClean="0">
                <a:latin typeface="Calibri" pitchFamily="34" charset="0"/>
              </a:rPr>
              <a:t> </a:t>
            </a:r>
            <a:endParaRPr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4387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Zástupný symbol pro obsah 2"/>
          <p:cNvSpPr txBox="1">
            <a:spLocks noGrp="1"/>
          </p:cNvSpPr>
          <p:nvPr>
            <p:ph idx="1"/>
          </p:nvPr>
        </p:nvSpPr>
        <p:spPr>
          <a:xfrm>
            <a:off x="468313" y="1916113"/>
            <a:ext cx="8229600" cy="2305050"/>
          </a:xfrm>
        </p:spPr>
        <p:txBody>
          <a:bodyPr>
            <a:no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b="1" dirty="0">
                <a:solidFill>
                  <a:schemeClr val="tx1"/>
                </a:solidFill>
                <a:latin typeface="Calibri" pitchFamily="34" charset="0"/>
              </a:rPr>
              <a:t>Automatické navařování pod tavidlem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  <a:p>
            <a:pPr marL="358775" indent="-358775" eaLnBrk="1" hangingPunct="1">
              <a:buFont typeface="Wingdings" pitchFamily="2" charset="2"/>
              <a:buChar char="Ø"/>
              <a:defRPr/>
            </a:pPr>
            <a:r>
              <a:rPr lang="cs-CZ" dirty="0">
                <a:latin typeface="Calibri" pitchFamily="34" charset="0"/>
              </a:rPr>
              <a:t>navařovat pod tavidlem lze stejným způsobem </a:t>
            </a:r>
            <a:br>
              <a:rPr lang="cs-CZ" dirty="0">
                <a:latin typeface="Calibri" pitchFamily="34" charset="0"/>
              </a:rPr>
            </a:br>
            <a:r>
              <a:rPr lang="cs-CZ" dirty="0">
                <a:latin typeface="Calibri" pitchFamily="34" charset="0"/>
              </a:rPr>
              <a:t>a na stejných automatech jako svařovat pod </a:t>
            </a:r>
            <a:r>
              <a:rPr lang="cs-CZ" dirty="0" smtClean="0">
                <a:latin typeface="Calibri" pitchFamily="34" charset="0"/>
              </a:rPr>
              <a:t>tavidlem.</a:t>
            </a:r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84809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b="1" dirty="0">
                <a:solidFill>
                  <a:schemeClr val="tx1"/>
                </a:solidFill>
                <a:latin typeface="Calibri" pitchFamily="34" charset="0"/>
              </a:rPr>
              <a:t>Vibrační navařování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b="1" dirty="0">
                <a:solidFill>
                  <a:schemeClr val="tx1"/>
                </a:solidFill>
                <a:latin typeface="Calibri" pitchFamily="34" charset="0"/>
              </a:rPr>
              <a:t> </a:t>
            </a:r>
          </a:p>
          <a:p>
            <a:pPr marL="358775" indent="-358775" eaLnBrk="1" hangingPunct="1">
              <a:buFont typeface="Wingdings" pitchFamily="2" charset="2"/>
              <a:buChar char="Ø"/>
              <a:defRPr/>
            </a:pPr>
            <a:r>
              <a:rPr dirty="0">
                <a:latin typeface="Calibri" pitchFamily="34" charset="0"/>
              </a:rPr>
              <a:t>princip tohoto navařování je v tom, že se stále mění délka oblouku mezi základním materiálem a </a:t>
            </a:r>
            <a:r>
              <a:rPr dirty="0" err="1" smtClean="0">
                <a:latin typeface="Calibri" pitchFamily="34" charset="0"/>
              </a:rPr>
              <a:t>elektrodou</a:t>
            </a:r>
            <a:r>
              <a:rPr lang="cs-CZ" dirty="0" smtClean="0">
                <a:latin typeface="Calibri" pitchFamily="34" charset="0"/>
              </a:rPr>
              <a:t>;</a:t>
            </a:r>
            <a:endParaRPr dirty="0">
              <a:latin typeface="Calibri" pitchFamily="34" charset="0"/>
            </a:endParaRPr>
          </a:p>
          <a:p>
            <a:pPr marL="358775" indent="-358775" eaLnBrk="1" hangingPunct="1">
              <a:buFont typeface="Wingdings" pitchFamily="2" charset="2"/>
              <a:buChar char="Ø"/>
              <a:defRPr/>
            </a:pPr>
            <a:r>
              <a:rPr dirty="0">
                <a:latin typeface="Calibri" pitchFamily="34" charset="0"/>
              </a:rPr>
              <a:t>elektroda koná vibrační pohyb s 60 až 100 kmity za minutu při amplitudě 0,5 </a:t>
            </a:r>
            <a:r>
              <a:rPr dirty="0" err="1">
                <a:latin typeface="Calibri" pitchFamily="34" charset="0"/>
              </a:rPr>
              <a:t>až</a:t>
            </a:r>
            <a:r>
              <a:rPr dirty="0">
                <a:latin typeface="Calibri" pitchFamily="34" charset="0"/>
              </a:rPr>
              <a:t> </a:t>
            </a:r>
            <a:r>
              <a:rPr dirty="0" smtClean="0">
                <a:latin typeface="Calibri" pitchFamily="34" charset="0"/>
              </a:rPr>
              <a:t>2,5</a:t>
            </a:r>
            <a:r>
              <a:rPr lang="cs-CZ" dirty="0" smtClean="0">
                <a:latin typeface="Calibri" pitchFamily="34" charset="0"/>
              </a:rPr>
              <a:t> </a:t>
            </a:r>
            <a:r>
              <a:rPr dirty="0" smtClean="0">
                <a:latin typeface="Calibri" pitchFamily="34" charset="0"/>
              </a:rPr>
              <a:t>mm</a:t>
            </a:r>
            <a:r>
              <a:rPr lang="cs-CZ" dirty="0" smtClean="0">
                <a:latin typeface="Calibri" pitchFamily="34" charset="0"/>
              </a:rPr>
              <a:t>;</a:t>
            </a:r>
            <a:endParaRPr dirty="0">
              <a:latin typeface="Calibri" pitchFamily="34" charset="0"/>
            </a:endParaRPr>
          </a:p>
          <a:p>
            <a:pPr marL="358775" indent="-358775" eaLnBrk="1" hangingPunct="1">
              <a:buFont typeface="Wingdings" pitchFamily="2" charset="2"/>
              <a:buChar char="Ø"/>
              <a:defRPr/>
            </a:pPr>
            <a:r>
              <a:rPr dirty="0">
                <a:latin typeface="Calibri" pitchFamily="34" charset="0"/>
              </a:rPr>
              <a:t>počet kmitů i jejich délka závisí na druhu </a:t>
            </a:r>
            <a:r>
              <a:rPr dirty="0" err="1">
                <a:latin typeface="Calibri" pitchFamily="34" charset="0"/>
              </a:rPr>
              <a:t>navařovaného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materiálu</a:t>
            </a:r>
            <a:r>
              <a:rPr lang="cs-CZ" dirty="0" smtClean="0">
                <a:latin typeface="Calibri" pitchFamily="34" charset="0"/>
              </a:rPr>
              <a:t>.</a:t>
            </a:r>
            <a:endParaRPr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defRPr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093365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Zástupný symbol pro obsah 2"/>
          <p:cNvSpPr txBox="1">
            <a:spLocks noGrp="1"/>
          </p:cNvSpPr>
          <p:nvPr>
            <p:ph idx="1"/>
          </p:nvPr>
        </p:nvSpPr>
        <p:spPr>
          <a:xfrm>
            <a:off x="468313" y="2133600"/>
            <a:ext cx="8229600" cy="2591544"/>
          </a:xfrm>
        </p:spPr>
        <p:txBody>
          <a:bodyPr>
            <a:normAutofit/>
          </a:bodyPr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cs-CZ" dirty="0">
                <a:latin typeface="Calibri" pitchFamily="34" charset="0"/>
              </a:rPr>
              <a:t>Kromě vibračního pohybu koná elektroda ještě posuvný pohyb směrem k základnímu materiálu. Navařovat je možné v ochranném prostředí nebo bez něj.</a:t>
            </a:r>
          </a:p>
          <a:p>
            <a:pPr eaLnBrk="1" hangingPunct="1">
              <a:buFont typeface="Arial" charset="0"/>
              <a:buNone/>
              <a:defRPr/>
            </a:pP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  <a:p>
            <a:pPr eaLnBrk="1" hangingPunct="1">
              <a:defRPr/>
            </a:pPr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7267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476250"/>
            <a:ext cx="8229600" cy="4525963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b="1" dirty="0">
                <a:solidFill>
                  <a:schemeClr val="tx1"/>
                </a:solidFill>
                <a:latin typeface="Calibri" pitchFamily="34" charset="0"/>
              </a:rPr>
              <a:t>Navařování v ochranné atmosféře</a:t>
            </a:r>
            <a:r>
              <a:rPr dirty="0">
                <a:solidFill>
                  <a:srgbClr val="FF0000"/>
                </a:solidFill>
                <a:latin typeface="Calibri" pitchFamily="34" charset="0"/>
              </a:rPr>
              <a:t> </a:t>
            </a:r>
          </a:p>
          <a:p>
            <a:pPr eaLnBrk="1" hangingPunct="1">
              <a:buFont typeface="Arial" charset="0"/>
              <a:buNone/>
              <a:defRPr/>
            </a:pPr>
            <a:endParaRPr dirty="0">
              <a:solidFill>
                <a:srgbClr val="FF0000"/>
              </a:solidFill>
              <a:latin typeface="Calibri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r>
              <a:rPr dirty="0">
                <a:latin typeface="Calibri" pitchFamily="34" charset="0"/>
              </a:rPr>
              <a:t>Při navařování v ochranné atmosféře plynů se používá oxid uhličitý nebo argon. Oxid uhličitý je laciný a proto se používá ve větší míře. Na rozdíl od navařování pod tavidlem není potřebný návar čistit od strusky a </a:t>
            </a:r>
            <a:r>
              <a:rPr dirty="0" err="1">
                <a:latin typeface="Calibri" pitchFamily="34" charset="0"/>
              </a:rPr>
              <a:t>vzhledem</a:t>
            </a:r>
            <a:r>
              <a:rPr dirty="0">
                <a:latin typeface="Calibri" pitchFamily="34" charset="0"/>
              </a:rPr>
              <a:t> </a:t>
            </a:r>
            <a:r>
              <a:rPr dirty="0" smtClean="0">
                <a:latin typeface="Calibri" pitchFamily="34" charset="0"/>
              </a:rPr>
              <a:t>k </a:t>
            </a:r>
            <a:r>
              <a:rPr dirty="0">
                <a:latin typeface="Calibri" pitchFamily="34" charset="0"/>
              </a:rPr>
              <a:t>většímu odvodu tepla do okolí se základním materiálem méně tepelně ovlivňuje, což je pro renovační </a:t>
            </a:r>
            <a:r>
              <a:rPr dirty="0" err="1">
                <a:latin typeface="Calibri" pitchFamily="34" charset="0"/>
              </a:rPr>
              <a:t>navařování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výhodné</a:t>
            </a:r>
            <a:r>
              <a:rPr dirty="0" smtClean="0">
                <a:latin typeface="Calibri" pitchFamily="34" charset="0"/>
              </a:rPr>
              <a:t>.</a:t>
            </a:r>
            <a:endParaRPr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defRPr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389657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Zástupný symbol pro obsah 2"/>
          <p:cNvSpPr txBox="1">
            <a:spLocks noGrp="1"/>
          </p:cNvSpPr>
          <p:nvPr>
            <p:ph idx="1"/>
          </p:nvPr>
        </p:nvSpPr>
        <p:spPr>
          <a:xfrm>
            <a:off x="468313" y="333375"/>
            <a:ext cx="8229600" cy="3743325"/>
          </a:xfrm>
        </p:spPr>
        <p:txBody>
          <a:bodyPr>
            <a:noAutofit/>
          </a:bodyPr>
          <a:lstStyle/>
          <a:p>
            <a:pPr marL="0" indent="0" eaLnBrk="1" hangingPunct="1">
              <a:buFont typeface="Arial" charset="0"/>
              <a:buNone/>
            </a:pPr>
            <a:endParaRPr b="1" dirty="0">
              <a:solidFill>
                <a:schemeClr val="tx1"/>
              </a:solidFill>
              <a:latin typeface="+mn-lt"/>
            </a:endParaRPr>
          </a:p>
          <a:p>
            <a:pPr marL="0" indent="0" eaLnBrk="1" hangingPunct="1">
              <a:buFont typeface="Arial" charset="0"/>
              <a:buNone/>
            </a:pPr>
            <a:r>
              <a:rPr b="1" dirty="0">
                <a:solidFill>
                  <a:schemeClr val="tx1"/>
                </a:solidFill>
                <a:latin typeface="+mn-lt"/>
              </a:rPr>
              <a:t>Navařování kovových prášků</a:t>
            </a:r>
            <a:r>
              <a:rPr dirty="0">
                <a:solidFill>
                  <a:srgbClr val="FF0000"/>
                </a:solidFill>
                <a:latin typeface="+mn-lt"/>
              </a:rPr>
              <a:t> </a:t>
            </a:r>
          </a:p>
          <a:p>
            <a:pPr marL="0" indent="0" eaLnBrk="1" hangingPunct="1">
              <a:buFont typeface="Arial" charset="0"/>
              <a:buNone/>
            </a:pPr>
            <a:endParaRPr dirty="0">
              <a:solidFill>
                <a:srgbClr val="FF0000"/>
              </a:solidFill>
              <a:latin typeface="+mn-lt"/>
            </a:endParaRPr>
          </a:p>
          <a:p>
            <a:pPr marL="0" indent="0" eaLnBrk="1" hangingPunct="1">
              <a:buFont typeface="Arial" charset="0"/>
              <a:buNone/>
            </a:pPr>
            <a:r>
              <a:rPr dirty="0">
                <a:latin typeface="+mn-lt"/>
              </a:rPr>
              <a:t>Princip této metody je v nanesení práškové slitiny na povrch předehřáté součásti </a:t>
            </a:r>
            <a:r>
              <a:rPr dirty="0" err="1">
                <a:latin typeface="+mn-lt"/>
              </a:rPr>
              <a:t>speciálním</a:t>
            </a:r>
            <a:r>
              <a:rPr dirty="0">
                <a:latin typeface="+mn-lt"/>
              </a:rPr>
              <a:t> </a:t>
            </a:r>
            <a:r>
              <a:rPr dirty="0" err="1" smtClean="0">
                <a:latin typeface="+mn-lt"/>
              </a:rPr>
              <a:t>kyslíko-acetylénovým</a:t>
            </a:r>
            <a:r>
              <a:rPr dirty="0" smtClean="0">
                <a:latin typeface="+mn-lt"/>
              </a:rPr>
              <a:t> </a:t>
            </a:r>
            <a:r>
              <a:rPr dirty="0">
                <a:latin typeface="+mn-lt"/>
              </a:rPr>
              <a:t>hořákem, v natavení naneseného povlaku tímto hořákem </a:t>
            </a:r>
            <a:br>
              <a:rPr dirty="0">
                <a:latin typeface="+mn-lt"/>
              </a:rPr>
            </a:br>
            <a:r>
              <a:rPr dirty="0">
                <a:latin typeface="+mn-lt"/>
              </a:rPr>
              <a:t>a v dokonalém difúzním spojení povlaku se základním materiálem. </a:t>
            </a:r>
          </a:p>
        </p:txBody>
      </p:sp>
    </p:spTree>
    <p:extLst>
      <p:ext uri="{BB962C8B-B14F-4D97-AF65-F5344CB8AC3E}">
        <p14:creationId xmlns:p14="http://schemas.microsoft.com/office/powerpoint/2010/main" val="34448690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3"/>
          <p:cNvSpPr txBox="1">
            <a:spLocks noGrp="1"/>
          </p:cNvSpPr>
          <p:nvPr>
            <p:ph type="body" idx="1"/>
          </p:nvPr>
        </p:nvSpPr>
        <p:spPr>
          <a:xfrm>
            <a:off x="395288" y="188913"/>
            <a:ext cx="8229600" cy="640873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defRPr/>
            </a:pPr>
            <a:endParaRPr lang="cs-CZ" dirty="0">
              <a:latin typeface="+mn-lt"/>
            </a:endParaRPr>
          </a:p>
          <a:p>
            <a:pPr>
              <a:lnSpc>
                <a:spcPct val="80000"/>
              </a:lnSpc>
              <a:defRPr/>
            </a:pPr>
            <a:endParaRPr lang="cs-CZ" dirty="0">
              <a:latin typeface="+mn-lt"/>
            </a:endParaRP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cs-CZ" b="1" dirty="0">
              <a:solidFill>
                <a:srgbClr val="FF0000"/>
              </a:solidFill>
              <a:latin typeface="+mn-lt"/>
            </a:endParaRPr>
          </a:p>
          <a:p>
            <a:pPr marL="0" indent="0">
              <a:lnSpc>
                <a:spcPct val="80000"/>
              </a:lnSpc>
              <a:buFont typeface="Arial" charset="0"/>
              <a:buNone/>
              <a:defRPr/>
            </a:pPr>
            <a:r>
              <a:rPr lang="cs-CZ" b="1" dirty="0">
                <a:solidFill>
                  <a:schemeClr val="tx1"/>
                </a:solidFill>
                <a:latin typeface="+mn-lt"/>
              </a:rPr>
              <a:t>Metalizace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   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Princip metalizace se zakládá na stříkání roztaveného kovu proudem vzduchu na připravený povrch součástí. 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cs-CZ" dirty="0">
              <a:latin typeface="+mn-lt"/>
            </a:endParaRP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cs-CZ" dirty="0">
              <a:latin typeface="+mn-lt"/>
            </a:endParaRP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 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 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 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 </a:t>
            </a:r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8587866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/>
          <p:cNvSpPr txBox="1">
            <a:spLocks noGrp="1"/>
          </p:cNvSpPr>
          <p:nvPr>
            <p:ph idx="1"/>
          </p:nvPr>
        </p:nvSpPr>
        <p:spPr>
          <a:xfrm>
            <a:off x="467544" y="548680"/>
            <a:ext cx="8229600" cy="5721350"/>
          </a:xfrm>
        </p:spPr>
        <p:txBody>
          <a:bodyPr/>
          <a:lstStyle/>
          <a:p>
            <a:pPr marL="0" indent="0" eaLnBrk="1" fontAlgn="auto" hangingPunct="1">
              <a:spcBef>
                <a:spcPts val="6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Renovace považujeme za výhodné především proto, že jimi lze:</a:t>
            </a:r>
          </a:p>
          <a:p>
            <a:pPr marL="0" indent="0" eaLnBrk="1" fontAlgn="auto" hangingPunct="1">
              <a:spcBef>
                <a:spcPts val="600"/>
              </a:spcBef>
              <a:spcAft>
                <a:spcPts val="0"/>
              </a:spcAft>
              <a:buFont typeface="Arial" charset="0"/>
              <a:buNone/>
              <a:defRPr/>
            </a:pPr>
            <a:endParaRPr lang="cs-CZ" dirty="0">
              <a:latin typeface="+mn-lt"/>
            </a:endParaRPr>
          </a:p>
          <a:p>
            <a:pPr marL="354013" indent="-354013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>
                <a:latin typeface="+mn-lt"/>
              </a:rPr>
              <a:t>dosáhnout úspory </a:t>
            </a:r>
            <a:r>
              <a:rPr lang="cs-CZ" dirty="0" smtClean="0">
                <a:latin typeface="+mn-lt"/>
              </a:rPr>
              <a:t>materiálu; </a:t>
            </a:r>
            <a:endParaRPr lang="cs-CZ" dirty="0">
              <a:latin typeface="+mn-lt"/>
            </a:endParaRPr>
          </a:p>
          <a:p>
            <a:pPr marL="354013" indent="-354013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>
                <a:latin typeface="+mn-lt"/>
              </a:rPr>
              <a:t>prodloužit technický život renovované </a:t>
            </a:r>
            <a:r>
              <a:rPr lang="cs-CZ" dirty="0" smtClean="0">
                <a:latin typeface="+mn-lt"/>
              </a:rPr>
              <a:t>součásti;</a:t>
            </a:r>
            <a:endParaRPr lang="cs-CZ" dirty="0">
              <a:latin typeface="+mn-lt"/>
            </a:endParaRPr>
          </a:p>
          <a:p>
            <a:pPr marL="358775" indent="-358775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>
                <a:latin typeface="+mn-lt"/>
              </a:rPr>
              <a:t>snížit spotřebu práce (porovnáme spotřebu práce na renovaci a spotřebu práce na výrobku</a:t>
            </a:r>
            <a:r>
              <a:rPr lang="cs-CZ" dirty="0" smtClean="0">
                <a:latin typeface="+mn-lt"/>
              </a:rPr>
              <a:t>);</a:t>
            </a:r>
            <a:endParaRPr lang="cs-CZ" dirty="0">
              <a:latin typeface="+mn-lt"/>
            </a:endParaRPr>
          </a:p>
          <a:p>
            <a:pPr marL="354013" indent="-354013" eaLnBrk="1" fontAlgn="auto" hangingPunct="1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cs-CZ" dirty="0">
                <a:latin typeface="+mn-lt"/>
              </a:rPr>
              <a:t>získat nedostupnou náhradní </a:t>
            </a:r>
            <a:r>
              <a:rPr lang="cs-CZ" dirty="0" smtClean="0">
                <a:latin typeface="+mn-lt"/>
              </a:rPr>
              <a:t>součást.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948693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 Box 3"/>
          <p:cNvSpPr txBox="1">
            <a:spLocks noGrp="1"/>
          </p:cNvSpPr>
          <p:nvPr>
            <p:ph type="body" idx="1"/>
          </p:nvPr>
        </p:nvSpPr>
        <p:spPr>
          <a:xfrm>
            <a:off x="395536" y="620688"/>
            <a:ext cx="8229600" cy="6408737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cs-CZ" dirty="0" err="1" smtClean="0">
                <a:latin typeface="+mn-lt"/>
              </a:rPr>
              <a:t>Nametalizované</a:t>
            </a:r>
            <a:r>
              <a:rPr lang="cs-CZ" dirty="0" smtClean="0">
                <a:latin typeface="+mn-lt"/>
              </a:rPr>
              <a:t> </a:t>
            </a:r>
            <a:r>
              <a:rPr lang="cs-CZ" dirty="0">
                <a:latin typeface="+mn-lt"/>
              </a:rPr>
              <a:t>vrstvy se značně liší od vlastností kovů použitých k metalizaci. </a:t>
            </a:r>
            <a:br>
              <a:rPr lang="cs-CZ" dirty="0">
                <a:latin typeface="+mn-lt"/>
              </a:rPr>
            </a:br>
            <a:r>
              <a:rPr lang="cs-CZ" dirty="0">
                <a:latin typeface="+mn-lt"/>
              </a:rPr>
              <a:t>Z technického hlediska patří k nejdůležitějším vlastnostem: </a:t>
            </a:r>
          </a:p>
          <a:p>
            <a:pPr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    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cs-CZ" b="1" dirty="0">
                <a:latin typeface="+mn-lt"/>
              </a:rPr>
              <a:t>pórovitost</a:t>
            </a:r>
            <a:r>
              <a:rPr lang="cs-CZ" dirty="0">
                <a:latin typeface="+mn-lt"/>
              </a:rPr>
              <a:t>, která umožňuje jímat olej ve vrstvě, čímž se zkvalitňuje mazání během provozu, spolu s tvrdostí činí </a:t>
            </a:r>
            <a:r>
              <a:rPr lang="cs-CZ" dirty="0" err="1">
                <a:latin typeface="+mn-lt"/>
              </a:rPr>
              <a:t>nametalyzované</a:t>
            </a:r>
            <a:r>
              <a:rPr lang="cs-CZ" dirty="0">
                <a:latin typeface="+mn-lt"/>
              </a:rPr>
              <a:t> povrchy velmi </a:t>
            </a:r>
            <a:r>
              <a:rPr lang="cs-CZ" dirty="0" smtClean="0">
                <a:latin typeface="+mn-lt"/>
              </a:rPr>
              <a:t>odolnými </a:t>
            </a:r>
            <a:r>
              <a:rPr lang="cs-CZ" dirty="0">
                <a:latin typeface="+mn-lt"/>
              </a:rPr>
              <a:t>proti adheznímu opotřebení </a:t>
            </a:r>
          </a:p>
          <a:p>
            <a:pPr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 </a:t>
            </a:r>
          </a:p>
          <a:p>
            <a:pPr>
              <a:defRPr/>
            </a:pPr>
            <a:endParaRPr lang="cs-CZ" dirty="0">
              <a:latin typeface="+mn-lt"/>
            </a:endParaRPr>
          </a:p>
        </p:txBody>
      </p:sp>
      <p:sp>
        <p:nvSpPr>
          <p:cNvPr id="43010" name="Rectangle 4"/>
          <p:cNvSpPr>
            <a:spLocks noChangeArrowheads="1"/>
          </p:cNvSpPr>
          <p:nvPr/>
        </p:nvSpPr>
        <p:spPr bwMode="auto">
          <a:xfrm>
            <a:off x="2339975" y="1196975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59647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3"/>
          <p:cNvSpPr txBox="1">
            <a:spLocks noGrp="1"/>
          </p:cNvSpPr>
          <p:nvPr>
            <p:ph type="body" idx="1"/>
          </p:nvPr>
        </p:nvSpPr>
        <p:spPr>
          <a:xfrm>
            <a:off x="468313" y="1052513"/>
            <a:ext cx="8229600" cy="3529012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b="1" dirty="0">
                <a:latin typeface="+mn-lt"/>
              </a:rPr>
              <a:t>tvrdost</a:t>
            </a:r>
            <a:r>
              <a:rPr dirty="0">
                <a:latin typeface="+mn-lt"/>
              </a:rPr>
              <a:t> je o </a:t>
            </a:r>
            <a:r>
              <a:rPr dirty="0" smtClean="0">
                <a:latin typeface="+mn-lt"/>
              </a:rPr>
              <a:t>40</a:t>
            </a:r>
            <a:r>
              <a:rPr lang="cs-CZ" dirty="0" smtClean="0">
                <a:latin typeface="+mn-lt"/>
              </a:rPr>
              <a:t> </a:t>
            </a:r>
            <a:r>
              <a:rPr dirty="0" smtClean="0">
                <a:latin typeface="+mn-lt"/>
              </a:rPr>
              <a:t>% </a:t>
            </a:r>
            <a:r>
              <a:rPr dirty="0">
                <a:latin typeface="+mn-lt"/>
              </a:rPr>
              <a:t>vyšší než tvrdost téhož kovu </a:t>
            </a:r>
            <a:r>
              <a:rPr dirty="0" err="1">
                <a:latin typeface="+mn-lt"/>
              </a:rPr>
              <a:t>před</a:t>
            </a:r>
            <a:r>
              <a:rPr dirty="0">
                <a:latin typeface="+mn-lt"/>
              </a:rPr>
              <a:t> </a:t>
            </a:r>
            <a:r>
              <a:rPr dirty="0" err="1" smtClean="0">
                <a:latin typeface="+mn-lt"/>
              </a:rPr>
              <a:t>metalizací</a:t>
            </a:r>
            <a:r>
              <a:rPr lang="cs-CZ" dirty="0" smtClean="0">
                <a:latin typeface="+mn-lt"/>
              </a:rPr>
              <a:t>;</a:t>
            </a:r>
            <a:endParaRPr dirty="0">
              <a:latin typeface="+mn-lt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dirty="0">
              <a:latin typeface="+mn-lt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b="1" dirty="0">
                <a:latin typeface="+mn-lt"/>
              </a:rPr>
              <a:t>vyšší pevnost v tlaku </a:t>
            </a:r>
            <a:r>
              <a:rPr dirty="0">
                <a:latin typeface="+mn-lt"/>
              </a:rPr>
              <a:t>a u ocelí bývá až 1200 </a:t>
            </a:r>
            <a:r>
              <a:rPr dirty="0" err="1" smtClean="0">
                <a:latin typeface="+mn-lt"/>
              </a:rPr>
              <a:t>mpa</a:t>
            </a:r>
            <a:r>
              <a:rPr lang="cs-CZ" dirty="0" smtClean="0">
                <a:latin typeface="+mn-lt"/>
              </a:rPr>
              <a:t>;</a:t>
            </a:r>
            <a:endParaRPr dirty="0">
              <a:latin typeface="+mn-lt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dirty="0">
              <a:latin typeface="+mn-lt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b="1" dirty="0">
                <a:latin typeface="+mn-lt"/>
              </a:rPr>
              <a:t>malá tažnost a velká křehkost </a:t>
            </a:r>
            <a:r>
              <a:rPr dirty="0">
                <a:latin typeface="+mn-lt"/>
              </a:rPr>
              <a:t>(metalizace se nedoporučuje tam, kde působí zatížení rázové, bodové a </a:t>
            </a:r>
            <a:r>
              <a:rPr dirty="0" err="1">
                <a:latin typeface="+mn-lt"/>
              </a:rPr>
              <a:t>smykové</a:t>
            </a:r>
            <a:r>
              <a:rPr dirty="0" smtClean="0">
                <a:latin typeface="+mn-lt"/>
              </a:rPr>
              <a:t>)</a:t>
            </a:r>
            <a:r>
              <a:rPr lang="cs-CZ" dirty="0"/>
              <a:t>.</a:t>
            </a:r>
            <a:endParaRPr dirty="0">
              <a:latin typeface="+mn-lt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dirty="0">
                <a:latin typeface="+mn-lt"/>
              </a:rPr>
              <a:t> 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dirty="0">
                <a:latin typeface="+mn-lt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16737708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cs-CZ" dirty="0">
                <a:latin typeface="+mn-lt"/>
              </a:rPr>
              <a:t>Technologický postup metalizace: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cs-CZ" dirty="0">
              <a:latin typeface="+mn-lt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cs-CZ" dirty="0">
                <a:latin typeface="+mn-lt"/>
              </a:rPr>
              <a:t>příprava povrchu </a:t>
            </a:r>
            <a:r>
              <a:rPr lang="cs-CZ" dirty="0" smtClean="0">
                <a:latin typeface="+mn-lt"/>
              </a:rPr>
              <a:t>součásti;</a:t>
            </a:r>
            <a:endParaRPr lang="cs-CZ" dirty="0">
              <a:latin typeface="+mn-lt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cs-CZ" dirty="0">
              <a:latin typeface="+mn-lt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cs-CZ" dirty="0">
                <a:latin typeface="+mn-lt"/>
              </a:rPr>
              <a:t>vlastní </a:t>
            </a:r>
            <a:r>
              <a:rPr lang="cs-CZ" dirty="0" smtClean="0">
                <a:latin typeface="+mn-lt"/>
              </a:rPr>
              <a:t>metalizace;</a:t>
            </a:r>
            <a:endParaRPr lang="cs-CZ" dirty="0">
              <a:latin typeface="+mn-lt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cs-CZ" dirty="0">
              <a:latin typeface="+mn-lt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cs-CZ" dirty="0">
                <a:latin typeface="+mn-lt"/>
              </a:rPr>
              <a:t>opracování a úprava metalizované </a:t>
            </a:r>
            <a:r>
              <a:rPr lang="cs-CZ" dirty="0" smtClean="0">
                <a:latin typeface="+mn-lt"/>
              </a:rPr>
              <a:t>vrstvy. </a:t>
            </a:r>
            <a:endParaRPr lang="cs-CZ" dirty="0">
              <a:latin typeface="+mn-lt"/>
            </a:endParaRPr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endParaRPr lang="cs-CZ" dirty="0">
              <a:latin typeface="+mn-lt"/>
            </a:endParaRPr>
          </a:p>
          <a:p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263412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3"/>
          <p:cNvSpPr txBox="1">
            <a:spLocks noGrp="1"/>
          </p:cNvSpPr>
          <p:nvPr>
            <p:ph type="body" idx="1"/>
          </p:nvPr>
        </p:nvSpPr>
        <p:spPr>
          <a:xfrm>
            <a:off x="468313" y="1916113"/>
            <a:ext cx="8229600" cy="3025775"/>
          </a:xfrm>
        </p:spPr>
        <p:txBody>
          <a:bodyPr>
            <a:noAutofit/>
          </a:bodyPr>
          <a:lstStyle/>
          <a:p>
            <a:pPr>
              <a:buFont typeface="Arial" charset="0"/>
              <a:buNone/>
              <a:defRPr/>
            </a:pPr>
            <a:r>
              <a:rPr lang="cs-CZ" b="1" dirty="0">
                <a:solidFill>
                  <a:schemeClr val="tx1"/>
                </a:solidFill>
                <a:latin typeface="+mn-lt"/>
              </a:rPr>
              <a:t>Elektrochemické, chemické pokovování </a:t>
            </a:r>
          </a:p>
          <a:p>
            <a:pPr marL="358775" indent="-358775">
              <a:buFont typeface="Wingdings" pitchFamily="2" charset="2"/>
              <a:buChar char="Ø"/>
              <a:defRPr/>
            </a:pPr>
            <a:r>
              <a:rPr lang="cs-CZ" dirty="0">
                <a:solidFill>
                  <a:schemeClr val="tx1"/>
                </a:solidFill>
                <a:latin typeface="+mn-lt"/>
              </a:rPr>
              <a:t>základem galvanického pokovování je 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elektrolýza;</a:t>
            </a:r>
            <a:endParaRPr lang="cs-CZ" dirty="0">
              <a:solidFill>
                <a:schemeClr val="tx1"/>
              </a:solidFill>
              <a:latin typeface="+mn-lt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r>
              <a:rPr lang="cs-CZ" dirty="0">
                <a:solidFill>
                  <a:schemeClr val="tx1"/>
                </a:solidFill>
                <a:latin typeface="+mn-lt"/>
              </a:rPr>
              <a:t>k renovačním účelům se používají povlaky </a:t>
            </a:r>
          </a:p>
          <a:p>
            <a:pPr marL="357188" indent="0">
              <a:buNone/>
              <a:defRPr/>
            </a:pPr>
            <a:r>
              <a:rPr lang="cs-CZ" dirty="0">
                <a:solidFill>
                  <a:schemeClr val="tx1"/>
                </a:solidFill>
                <a:latin typeface="+mn-lt"/>
              </a:rPr>
              <a:t>z tvrdého chrómu, mědi a </a:t>
            </a:r>
            <a:r>
              <a:rPr lang="cs-CZ" dirty="0" smtClean="0">
                <a:solidFill>
                  <a:schemeClr val="tx1"/>
                </a:solidFill>
                <a:latin typeface="+mn-lt"/>
              </a:rPr>
              <a:t>železa.</a:t>
            </a:r>
            <a:endParaRPr lang="cs-CZ" dirty="0">
              <a:solidFill>
                <a:schemeClr val="tx1"/>
              </a:solidFill>
              <a:latin typeface="+mn-lt"/>
            </a:endParaRPr>
          </a:p>
          <a:p>
            <a:pPr>
              <a:buFont typeface="Arial" charset="0"/>
              <a:buNone/>
              <a:defRPr/>
            </a:pPr>
            <a:r>
              <a:rPr lang="cs-CZ" b="1" dirty="0">
                <a:solidFill>
                  <a:schemeClr val="tx1"/>
                </a:solidFill>
                <a:latin typeface="+mn-lt"/>
              </a:rPr>
              <a:t>   </a:t>
            </a:r>
            <a:endParaRPr lang="cs-CZ" dirty="0">
              <a:latin typeface="+mn-lt"/>
            </a:endParaRPr>
          </a:p>
          <a:p>
            <a:pPr>
              <a:defRPr/>
            </a:pP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57106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95288" y="476250"/>
            <a:ext cx="8424862" cy="551021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charset="0"/>
              <a:buNone/>
              <a:defRPr/>
            </a:pPr>
            <a:r>
              <a:rPr lang="cs-CZ" sz="3200" b="1" dirty="0">
                <a:latin typeface="Calibri" pitchFamily="34" charset="0"/>
              </a:rPr>
              <a:t>Renovace plastickou deformací </a:t>
            </a:r>
          </a:p>
          <a:p>
            <a:pPr>
              <a:buFont typeface="Arial" charset="0"/>
              <a:buNone/>
              <a:defRPr/>
            </a:pPr>
            <a:r>
              <a:rPr lang="cs-CZ" sz="3200" dirty="0">
                <a:latin typeface="Calibri" pitchFamily="34" charset="0"/>
              </a:rPr>
              <a:t>Podstatou této renovace je obnovení funkčních vlastností změnou jejich tvaru nebo rozměru pomocí plastické deformace.</a:t>
            </a:r>
          </a:p>
          <a:p>
            <a:pPr>
              <a:buFont typeface="Arial" charset="0"/>
              <a:buNone/>
              <a:defRPr/>
            </a:pPr>
            <a:r>
              <a:rPr lang="cs-CZ" sz="3200" dirty="0">
                <a:latin typeface="Calibri" pitchFamily="34" charset="0"/>
              </a:rPr>
              <a:t>Plastickou deformaci můžeme rozdělit na několik</a:t>
            </a:r>
          </a:p>
          <a:p>
            <a:pPr>
              <a:buFont typeface="Arial" charset="0"/>
              <a:buNone/>
              <a:defRPr/>
            </a:pPr>
            <a:r>
              <a:rPr lang="cs-CZ" sz="3200" dirty="0">
                <a:latin typeface="Calibri" pitchFamily="34" charset="0"/>
              </a:rPr>
              <a:t>základních způsobů: </a:t>
            </a:r>
          </a:p>
          <a:p>
            <a:pPr marL="1076325" indent="-449263">
              <a:buFont typeface="Wingdings" pitchFamily="2" charset="2"/>
              <a:buChar char="ü"/>
              <a:defRPr/>
            </a:pPr>
            <a:r>
              <a:rPr lang="cs-CZ" sz="3200" dirty="0">
                <a:latin typeface="Calibri" pitchFamily="34" charset="0"/>
              </a:rPr>
              <a:t>pěchování</a:t>
            </a:r>
          </a:p>
          <a:p>
            <a:pPr marL="1076325" indent="-449263">
              <a:buFont typeface="Wingdings" pitchFamily="2" charset="2"/>
              <a:buChar char="ü"/>
              <a:defRPr/>
            </a:pPr>
            <a:r>
              <a:rPr lang="cs-CZ" sz="3200" dirty="0">
                <a:latin typeface="Calibri" pitchFamily="34" charset="0"/>
              </a:rPr>
              <a:t>vtlačování</a:t>
            </a:r>
          </a:p>
          <a:p>
            <a:pPr marL="1076325" indent="-449263">
              <a:buFont typeface="Wingdings" pitchFamily="2" charset="2"/>
              <a:buChar char="ü"/>
              <a:defRPr/>
            </a:pPr>
            <a:r>
              <a:rPr lang="cs-CZ" sz="3200" dirty="0">
                <a:latin typeface="Calibri" pitchFamily="34" charset="0"/>
              </a:rPr>
              <a:t>rozšiřování</a:t>
            </a:r>
          </a:p>
          <a:p>
            <a:pPr marL="1076325" indent="-449263">
              <a:buFont typeface="Wingdings" pitchFamily="2" charset="2"/>
              <a:buChar char="ü"/>
              <a:defRPr/>
            </a:pPr>
            <a:r>
              <a:rPr lang="cs-CZ" sz="3200" dirty="0">
                <a:latin typeface="Calibri" pitchFamily="34" charset="0"/>
              </a:rPr>
              <a:t>zužování</a:t>
            </a:r>
          </a:p>
          <a:p>
            <a:pPr marL="1076325" indent="-449263">
              <a:buFont typeface="Wingdings" pitchFamily="2" charset="2"/>
              <a:buChar char="ü"/>
              <a:defRPr/>
            </a:pPr>
            <a:r>
              <a:rPr lang="cs-CZ" sz="3200" dirty="0">
                <a:latin typeface="Calibri" pitchFamily="34" charset="0"/>
              </a:rPr>
              <a:t>prodlužování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8232662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 txBox="1">
            <a:spLocks noGrp="1"/>
          </p:cNvSpPr>
          <p:nvPr>
            <p:ph type="body" idx="1"/>
          </p:nvPr>
        </p:nvSpPr>
        <p:spPr>
          <a:xfrm>
            <a:off x="323850" y="1196975"/>
            <a:ext cx="8569325" cy="2735263"/>
          </a:xfrm>
        </p:spPr>
        <p:txBody>
          <a:bodyPr>
            <a:no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cs-CZ" b="1" dirty="0">
                <a:solidFill>
                  <a:schemeClr val="tx1"/>
                </a:solidFill>
                <a:latin typeface="Calibri" pitchFamily="34" charset="0"/>
              </a:rPr>
              <a:t>Mechanické způsoby renovace</a:t>
            </a:r>
          </a:p>
          <a:p>
            <a:pPr marL="0" indent="0">
              <a:buFont typeface="Arial" charset="0"/>
              <a:buNone/>
              <a:defRPr/>
            </a:pPr>
            <a:endParaRPr lang="cs-CZ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Mezi tyto způsoby renovace patří </a:t>
            </a:r>
          </a:p>
          <a:p>
            <a:pPr marL="442913" indent="-442913">
              <a:buFont typeface="Wingdings" pitchFamily="2" charset="2"/>
              <a:buChar char="Ø"/>
              <a:defRPr/>
            </a:pPr>
            <a:r>
              <a:rPr lang="cs-CZ" b="1" dirty="0" err="1">
                <a:solidFill>
                  <a:schemeClr val="tx1"/>
                </a:solidFill>
                <a:latin typeface="Calibri" pitchFamily="34" charset="0"/>
              </a:rPr>
              <a:t>pouzdření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  <a:p>
            <a:pPr marL="442913" indent="-442913">
              <a:buFont typeface="Wingdings" pitchFamily="2" charset="2"/>
              <a:buChar char="Ø"/>
              <a:defRPr/>
            </a:pPr>
            <a:r>
              <a:rPr lang="cs-CZ" b="1" dirty="0">
                <a:solidFill>
                  <a:schemeClr val="tx1"/>
                </a:solidFill>
                <a:latin typeface="Calibri" pitchFamily="34" charset="0"/>
              </a:rPr>
              <a:t>náhrada poškozené funkční části</a:t>
            </a:r>
          </a:p>
          <a:p>
            <a:pPr marL="0" indent="0">
              <a:buFont typeface="Wingdings" pitchFamily="2" charset="2"/>
              <a:buChar char="Ø"/>
              <a:defRPr/>
            </a:pP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V obou případech jde o technologii mechanického obrábění. </a:t>
            </a:r>
          </a:p>
          <a:p>
            <a:pPr>
              <a:buFont typeface="Arial" charset="0"/>
              <a:buNone/>
              <a:defRPr/>
            </a:pPr>
            <a:r>
              <a:rPr lang="cs-CZ" b="1" dirty="0">
                <a:solidFill>
                  <a:schemeClr val="tx1"/>
                </a:solidFill>
                <a:latin typeface="Calibri" pitchFamily="34" charset="0"/>
              </a:rPr>
              <a:t>    </a:t>
            </a:r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8483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476250"/>
            <a:ext cx="8229600" cy="4525963"/>
          </a:xfrm>
        </p:spPr>
        <p:txBody>
          <a:bodyPr>
            <a:noAutofit/>
          </a:bodyPr>
          <a:lstStyle/>
          <a:p>
            <a:pPr>
              <a:buFont typeface="Arial" charset="0"/>
              <a:buNone/>
              <a:defRPr/>
            </a:pPr>
            <a:r>
              <a:rPr lang="cs-CZ" b="1" dirty="0">
                <a:solidFill>
                  <a:schemeClr val="tx1"/>
                </a:solidFill>
                <a:latin typeface="Calibri" pitchFamily="34" charset="0"/>
              </a:rPr>
              <a:t>Renovace </a:t>
            </a:r>
            <a:r>
              <a:rPr lang="cs-CZ" b="1" dirty="0" err="1">
                <a:solidFill>
                  <a:schemeClr val="tx1"/>
                </a:solidFill>
                <a:latin typeface="Calibri" pitchFamily="34" charset="0"/>
              </a:rPr>
              <a:t>pouzdřením</a:t>
            </a:r>
            <a:endParaRPr lang="cs-CZ" b="1" dirty="0">
              <a:solidFill>
                <a:schemeClr val="tx1"/>
              </a:solidFill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obnova geometrického tvaru a funkčních vlastností pomocí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pouzdra;</a:t>
            </a:r>
            <a:endParaRPr lang="cs-CZ" dirty="0">
              <a:solidFill>
                <a:schemeClr val="tx1"/>
              </a:solidFill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nejjednodušším spojením pouzdra se základním materiálem je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nalisování; </a:t>
            </a:r>
            <a:endParaRPr lang="cs-CZ" dirty="0">
              <a:solidFill>
                <a:schemeClr val="tx1"/>
              </a:solidFill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jistí se kolíkem proti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pootočení; </a:t>
            </a:r>
            <a:endParaRPr lang="cs-CZ" dirty="0">
              <a:solidFill>
                <a:schemeClr val="tx1"/>
              </a:solidFill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nalisováním, nejčastěji za studena při větším přesahu po předehřátí nebo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podchlazení; </a:t>
            </a:r>
            <a:endParaRPr lang="cs-CZ" dirty="0">
              <a:solidFill>
                <a:schemeClr val="tx1"/>
              </a:solidFill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kvalita renovace </a:t>
            </a:r>
            <a:r>
              <a:rPr lang="cs-CZ" dirty="0" err="1">
                <a:solidFill>
                  <a:schemeClr val="tx1"/>
                </a:solidFill>
                <a:latin typeface="Calibri" pitchFamily="34" charset="0"/>
              </a:rPr>
              <a:t>pouzdřením</a:t>
            </a:r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 závisí do značné míry na správné volbě materiálu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pouzdra.</a:t>
            </a:r>
            <a:endParaRPr lang="cs-CZ" dirty="0">
              <a:solidFill>
                <a:schemeClr val="tx1"/>
              </a:solidFill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812229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3"/>
          <p:cNvSpPr txBox="1">
            <a:spLocks noGrp="1"/>
          </p:cNvSpPr>
          <p:nvPr>
            <p:ph type="body" idx="1"/>
          </p:nvPr>
        </p:nvSpPr>
        <p:spPr>
          <a:xfrm>
            <a:off x="468313" y="260350"/>
            <a:ext cx="8229600" cy="6337300"/>
          </a:xfrm>
        </p:spPr>
        <p:txBody>
          <a:bodyPr/>
          <a:lstStyle/>
          <a:p>
            <a:pPr marL="358775" indent="-358775">
              <a:buFont typeface="Wingdings" pitchFamily="2" charset="2"/>
              <a:buChar char="Ø"/>
              <a:defRPr/>
            </a:pPr>
            <a:r>
              <a:rPr dirty="0">
                <a:latin typeface="Calibri" pitchFamily="34" charset="0"/>
              </a:rPr>
              <a:t>pracuje-li součást za vysokých teplot, volíme materiál pouzdra se stejnou </a:t>
            </a:r>
            <a:r>
              <a:rPr dirty="0" err="1">
                <a:latin typeface="Calibri" pitchFamily="34" charset="0"/>
              </a:rPr>
              <a:t>tepelnou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roztažností</a:t>
            </a:r>
            <a:r>
              <a:rPr lang="cs-CZ" dirty="0" smtClean="0">
                <a:latin typeface="Calibri" pitchFamily="34" charset="0"/>
              </a:rPr>
              <a:t>;</a:t>
            </a:r>
            <a:endParaRPr dirty="0"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endParaRPr dirty="0">
              <a:latin typeface="Calibri" pitchFamily="34" charset="0"/>
            </a:endParaRPr>
          </a:p>
          <a:p>
            <a:pPr marL="354013" indent="-354013">
              <a:buFont typeface="Wingdings" pitchFamily="2" charset="2"/>
              <a:buChar char="Ø"/>
              <a:defRPr/>
            </a:pPr>
            <a:r>
              <a:rPr dirty="0">
                <a:latin typeface="Calibri" pitchFamily="34" charset="0"/>
              </a:rPr>
              <a:t>různá roztažnost může </a:t>
            </a:r>
            <a:r>
              <a:rPr dirty="0" err="1">
                <a:latin typeface="Calibri" pitchFamily="34" charset="0"/>
              </a:rPr>
              <a:t>součást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poškodit</a:t>
            </a:r>
            <a:r>
              <a:rPr lang="cs-CZ" dirty="0" smtClean="0">
                <a:latin typeface="Calibri" pitchFamily="34" charset="0"/>
              </a:rPr>
              <a:t>;</a:t>
            </a:r>
            <a:endParaRPr dirty="0">
              <a:latin typeface="Calibri" pitchFamily="34" charset="0"/>
            </a:endParaRPr>
          </a:p>
          <a:p>
            <a:pPr marL="0" indent="0">
              <a:buFont typeface="Wingdings" pitchFamily="2" charset="2"/>
              <a:buChar char="Ø"/>
              <a:defRPr/>
            </a:pPr>
            <a:endParaRPr dirty="0"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r>
              <a:rPr dirty="0">
                <a:latin typeface="Calibri" pitchFamily="34" charset="0"/>
              </a:rPr>
              <a:t>pracuje-li součást za normálních teplot, volíme materiál dle </a:t>
            </a:r>
            <a:r>
              <a:rPr dirty="0" err="1">
                <a:latin typeface="Calibri" pitchFamily="34" charset="0"/>
              </a:rPr>
              <a:t>funkčních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požadavků</a:t>
            </a:r>
            <a:r>
              <a:rPr lang="cs-CZ" dirty="0" smtClean="0">
                <a:latin typeface="Calibri" pitchFamily="34" charset="0"/>
              </a:rPr>
              <a:t>;</a:t>
            </a:r>
            <a:endParaRPr dirty="0"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endParaRPr dirty="0"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r>
              <a:rPr dirty="0">
                <a:latin typeface="Calibri" pitchFamily="34" charset="0"/>
              </a:rPr>
              <a:t>při renovaci poškozeného závitu používáme </a:t>
            </a:r>
            <a:r>
              <a:rPr dirty="0" err="1">
                <a:latin typeface="Calibri" pitchFamily="34" charset="0"/>
              </a:rPr>
              <a:t>závitové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vložky</a:t>
            </a:r>
            <a:r>
              <a:rPr dirty="0" smtClean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Heli</a:t>
            </a:r>
            <a:r>
              <a:rPr lang="cs-CZ" dirty="0" smtClean="0">
                <a:latin typeface="Calibri" pitchFamily="34" charset="0"/>
              </a:rPr>
              <a:t>c</a:t>
            </a:r>
            <a:r>
              <a:rPr dirty="0" smtClean="0">
                <a:latin typeface="Calibri" pitchFamily="34" charset="0"/>
              </a:rPr>
              <a:t>oil</a:t>
            </a:r>
            <a:r>
              <a:rPr lang="cs-CZ" dirty="0" smtClean="0">
                <a:latin typeface="Calibri" pitchFamily="34" charset="0"/>
              </a:rPr>
              <a:t>.</a:t>
            </a:r>
            <a:endParaRPr dirty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  <a:defRPr/>
            </a:pPr>
            <a:endParaRPr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611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3"/>
          <p:cNvSpPr txBox="1">
            <a:spLocks noGrp="1"/>
          </p:cNvSpPr>
          <p:nvPr>
            <p:ph type="body" idx="1"/>
          </p:nvPr>
        </p:nvSpPr>
        <p:spPr>
          <a:xfrm>
            <a:off x="457200" y="260350"/>
            <a:ext cx="8229600" cy="62642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cs-CZ" b="1" dirty="0">
                <a:solidFill>
                  <a:schemeClr val="tx1"/>
                </a:solidFill>
                <a:latin typeface="Calibri" pitchFamily="34" charset="0"/>
              </a:rPr>
              <a:t>Renovace náhradou poškozené části</a:t>
            </a:r>
            <a:endParaRPr lang="cs-CZ" dirty="0">
              <a:solidFill>
                <a:schemeClr val="tx1"/>
              </a:solidFill>
              <a:latin typeface="Calibri" pitchFamily="34" charset="0"/>
            </a:endParaRPr>
          </a:p>
          <a:p>
            <a:pPr marL="358775" indent="-358775">
              <a:buFont typeface="Wingdings" pitchFamily="2" charset="2"/>
              <a:buChar char="Ø"/>
              <a:defRPr/>
            </a:pPr>
            <a:r>
              <a:rPr lang="cs-CZ" dirty="0">
                <a:latin typeface="Calibri" pitchFamily="34" charset="0"/>
              </a:rPr>
              <a:t>lze použít u složitých nebo rozměrných strojních součástí. Nejprve se odstraní poškozená část a pak se nahradí novou,  způsoby spojení různé:</a:t>
            </a:r>
          </a:p>
          <a:p>
            <a:pPr marL="806450" indent="-447675">
              <a:buFont typeface="Wingdings" pitchFamily="2" charset="2"/>
              <a:buChar char="ü"/>
              <a:defRPr/>
            </a:pPr>
            <a:r>
              <a:rPr lang="cs-CZ" dirty="0">
                <a:latin typeface="Calibri" pitchFamily="34" charset="0"/>
              </a:rPr>
              <a:t>     </a:t>
            </a:r>
            <a:r>
              <a:rPr lang="cs-CZ" dirty="0" smtClean="0">
                <a:latin typeface="Calibri" pitchFamily="34" charset="0"/>
              </a:rPr>
              <a:t>lepení</a:t>
            </a:r>
            <a:endParaRPr lang="cs-CZ" dirty="0">
              <a:latin typeface="Calibri" pitchFamily="34" charset="0"/>
            </a:endParaRPr>
          </a:p>
          <a:p>
            <a:pPr marL="806450" indent="-447675">
              <a:buFont typeface="Wingdings" pitchFamily="2" charset="2"/>
              <a:buChar char="ü"/>
              <a:defRPr/>
            </a:pPr>
            <a:r>
              <a:rPr lang="cs-CZ" dirty="0">
                <a:latin typeface="Calibri" pitchFamily="34" charset="0"/>
              </a:rPr>
              <a:t>     lisování</a:t>
            </a:r>
          </a:p>
          <a:p>
            <a:pPr marL="806450" indent="-447675">
              <a:buFont typeface="Wingdings" pitchFamily="2" charset="2"/>
              <a:buChar char="ü"/>
              <a:defRPr/>
            </a:pPr>
            <a:r>
              <a:rPr lang="cs-CZ" dirty="0">
                <a:latin typeface="Calibri" pitchFamily="34" charset="0"/>
              </a:rPr>
              <a:t>     svařování</a:t>
            </a:r>
          </a:p>
          <a:p>
            <a:pPr marL="806450" indent="-447675">
              <a:buFont typeface="Wingdings" pitchFamily="2" charset="2"/>
              <a:buChar char="ü"/>
              <a:defRPr/>
            </a:pPr>
            <a:r>
              <a:rPr lang="cs-CZ" dirty="0">
                <a:latin typeface="Calibri" pitchFamily="34" charset="0"/>
              </a:rPr>
              <a:t>     šroubování</a:t>
            </a:r>
            <a:endParaRPr lang="cs-CZ" b="1" u="sng" dirty="0">
              <a:latin typeface="Calibri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b="1" dirty="0">
                <a:latin typeface="Calibri" pitchFamily="34" charset="0"/>
              </a:rPr>
              <a:t>Použití</a:t>
            </a:r>
            <a:r>
              <a:rPr lang="cs-CZ" b="1" dirty="0" smtClean="0">
                <a:latin typeface="Calibri" pitchFamily="34" charset="0"/>
              </a:rPr>
              <a:t>: </a:t>
            </a:r>
            <a:r>
              <a:rPr lang="cs-CZ" dirty="0" smtClean="0">
                <a:latin typeface="Calibri" pitchFamily="34" charset="0"/>
              </a:rPr>
              <a:t>renovací </a:t>
            </a:r>
            <a:r>
              <a:rPr lang="cs-CZ" dirty="0">
                <a:latin typeface="Calibri" pitchFamily="34" charset="0"/>
              </a:rPr>
              <a:t>táhel (pevnostní výpočet), věnce ozubených kol, rámy a nové konstrukce.</a:t>
            </a:r>
          </a:p>
        </p:txBody>
      </p:sp>
    </p:spTree>
    <p:extLst>
      <p:ext uri="{BB962C8B-B14F-4D97-AF65-F5344CB8AC3E}">
        <p14:creationId xmlns:p14="http://schemas.microsoft.com/office/powerpoint/2010/main" val="31854739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3"/>
          <p:cNvSpPr txBox="1">
            <a:spLocks noGrp="1"/>
          </p:cNvSpPr>
          <p:nvPr>
            <p:ph type="body" idx="1"/>
          </p:nvPr>
        </p:nvSpPr>
        <p:spPr>
          <a:xfrm>
            <a:off x="468313" y="188913"/>
            <a:ext cx="8229600" cy="6264275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cs-CZ" b="1" dirty="0">
              <a:solidFill>
                <a:schemeClr val="tx1"/>
              </a:solidFill>
              <a:latin typeface="+mn-lt"/>
            </a:endParaRPr>
          </a:p>
          <a:p>
            <a:pPr>
              <a:buFont typeface="Arial" charset="0"/>
              <a:buNone/>
              <a:defRPr/>
            </a:pPr>
            <a:endParaRPr lang="cs-CZ" b="1" dirty="0">
              <a:solidFill>
                <a:schemeClr val="tx1"/>
              </a:solidFill>
              <a:latin typeface="+mn-lt"/>
            </a:endParaRPr>
          </a:p>
          <a:p>
            <a:pPr>
              <a:buFont typeface="Arial" charset="0"/>
              <a:buNone/>
              <a:defRPr/>
            </a:pPr>
            <a:r>
              <a:rPr lang="cs-CZ" b="1" dirty="0">
                <a:solidFill>
                  <a:schemeClr val="tx1"/>
                </a:solidFill>
                <a:latin typeface="+mn-lt"/>
              </a:rPr>
              <a:t>Použití plastů při renovaci</a:t>
            </a:r>
            <a:endParaRPr lang="cs-CZ" dirty="0">
              <a:solidFill>
                <a:schemeClr val="tx1"/>
              </a:solidFill>
              <a:latin typeface="+mn-lt"/>
            </a:endParaRPr>
          </a:p>
          <a:p>
            <a:pPr marL="0" indent="0">
              <a:buFont typeface="Arial" charset="0"/>
              <a:buNone/>
              <a:defRPr/>
            </a:pPr>
            <a:endParaRPr lang="cs-CZ" dirty="0">
              <a:latin typeface="+mn-lt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V zemědělském opravárenství se používá při renovaci, nanášením plastů na opotřebované povrchy a lepení poškozených strojních součástí, aby se </a:t>
            </a:r>
            <a:r>
              <a:rPr lang="cs-CZ" dirty="0" smtClean="0">
                <a:latin typeface="+mn-lt"/>
              </a:rPr>
              <a:t>obnovily </a:t>
            </a:r>
            <a:r>
              <a:rPr lang="cs-CZ" dirty="0">
                <a:latin typeface="+mn-lt"/>
              </a:rPr>
              <a:t>jejich původní rozměry a funkční způsobilost.</a:t>
            </a:r>
            <a:endParaRPr lang="cs-CZ" b="1" u="sng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493624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Zástupný symbol pro obsah 2"/>
          <p:cNvSpPr txBox="1">
            <a:spLocks noGrp="1"/>
          </p:cNvSpPr>
          <p:nvPr>
            <p:ph idx="1"/>
          </p:nvPr>
        </p:nvSpPr>
        <p:spPr>
          <a:xfrm>
            <a:off x="468313" y="188913"/>
            <a:ext cx="8229600" cy="5792787"/>
          </a:xfrm>
        </p:spPr>
        <p:txBody>
          <a:bodyPr>
            <a:noAutofit/>
          </a:bodyPr>
          <a:lstStyle/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cs-CZ" dirty="0">
                <a:latin typeface="Calibri" pitchFamily="34" charset="0"/>
              </a:rPr>
              <a:t>Poškozené strojní součásti lze renovovat těmito způsoby: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endParaRPr lang="cs-CZ" dirty="0">
              <a:latin typeface="Calibri" pitchFamily="34" charset="0"/>
            </a:endParaRPr>
          </a:p>
          <a:p>
            <a:pPr marL="358775" indent="-358775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dirty="0">
                <a:latin typeface="Calibri" pitchFamily="34" charset="0"/>
              </a:rPr>
              <a:t>obnovením geometrického tvaru a funkčních vlastností obou sdružených součástí změnou jejich </a:t>
            </a:r>
            <a:r>
              <a:rPr lang="cs-CZ" dirty="0" smtClean="0">
                <a:latin typeface="Calibri" pitchFamily="34" charset="0"/>
              </a:rPr>
              <a:t>rozměrů; </a:t>
            </a:r>
            <a:endParaRPr lang="cs-CZ" dirty="0">
              <a:latin typeface="Calibri" pitchFamily="34" charset="0"/>
            </a:endParaRPr>
          </a:p>
          <a:p>
            <a:pPr marL="358775" indent="-358775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cs-CZ" dirty="0">
              <a:latin typeface="Calibri" pitchFamily="34" charset="0"/>
            </a:endParaRPr>
          </a:p>
          <a:p>
            <a:pPr marL="358775" indent="-358775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dirty="0">
                <a:latin typeface="Calibri" pitchFamily="34" charset="0"/>
              </a:rPr>
              <a:t>obnovením původních rozměrů </a:t>
            </a:r>
            <a:br>
              <a:rPr lang="cs-CZ" dirty="0">
                <a:latin typeface="Calibri" pitchFamily="34" charset="0"/>
              </a:rPr>
            </a:br>
            <a:r>
              <a:rPr lang="cs-CZ" dirty="0">
                <a:latin typeface="Calibri" pitchFamily="34" charset="0"/>
              </a:rPr>
              <a:t>a geometrického tvaru funkčních ploch </a:t>
            </a:r>
            <a:r>
              <a:rPr lang="cs-CZ" dirty="0" smtClean="0">
                <a:latin typeface="Calibri" pitchFamily="34" charset="0"/>
              </a:rPr>
              <a:t>součástí. </a:t>
            </a:r>
            <a:endParaRPr lang="cs-CZ" dirty="0">
              <a:latin typeface="Calibri" pitchFamily="34" charset="0"/>
            </a:endParaRPr>
          </a:p>
          <a:p>
            <a:pPr marL="358775" indent="-358775" eaLnBrk="1" hangingPunct="1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cs-CZ" dirty="0">
              <a:latin typeface="Calibri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cs-CZ" dirty="0">
                <a:latin typeface="Calibri" pitchFamily="34" charset="0"/>
              </a:rPr>
              <a:t>Oba tyto způsoby mají svoje opodstatnění </a:t>
            </a:r>
            <a:br>
              <a:rPr lang="cs-CZ" dirty="0">
                <a:latin typeface="Calibri" pitchFamily="34" charset="0"/>
              </a:rPr>
            </a:br>
            <a:r>
              <a:rPr lang="cs-CZ" dirty="0">
                <a:latin typeface="Calibri" pitchFamily="34" charset="0"/>
              </a:rPr>
              <a:t>v určitých konkrétních podmínkách.</a:t>
            </a:r>
          </a:p>
          <a:p>
            <a:pPr eaLnBrk="1" hangingPunct="1">
              <a:buFont typeface="Arial" charset="0"/>
              <a:buNone/>
              <a:defRPr/>
            </a:pPr>
            <a:endParaRPr lang="cs-CZ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1049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288" y="404813"/>
            <a:ext cx="8229600" cy="4525962"/>
          </a:xfrm>
        </p:spPr>
        <p:txBody>
          <a:bodyPr>
            <a:noAutofit/>
          </a:bodyPr>
          <a:lstStyle/>
          <a:p>
            <a:pPr marL="0" indent="0">
              <a:buFont typeface="Arial" charset="0"/>
              <a:buNone/>
              <a:defRPr/>
            </a:pPr>
            <a:r>
              <a:rPr b="1" dirty="0">
                <a:latin typeface="Calibri" pitchFamily="34" charset="0"/>
              </a:rPr>
              <a:t>Práce můžeme rozdělit do 3 technologických skupin:</a:t>
            </a:r>
          </a:p>
          <a:p>
            <a:pPr>
              <a:buFont typeface="Wingdings" pitchFamily="2" charset="2"/>
              <a:buChar char="Ø"/>
              <a:defRPr/>
            </a:pPr>
            <a:r>
              <a:rPr b="1" dirty="0" err="1">
                <a:latin typeface="Calibri" pitchFamily="34" charset="0"/>
              </a:rPr>
              <a:t>Lepení</a:t>
            </a:r>
            <a:r>
              <a:rPr b="1" dirty="0">
                <a:latin typeface="Calibri" pitchFamily="34" charset="0"/>
              </a:rPr>
              <a:t> </a:t>
            </a:r>
            <a:r>
              <a:rPr b="1" dirty="0" err="1" smtClean="0">
                <a:latin typeface="Calibri" pitchFamily="34" charset="0"/>
              </a:rPr>
              <a:t>součástí</a:t>
            </a:r>
            <a:r>
              <a:rPr b="1" dirty="0" smtClean="0">
                <a:latin typeface="Calibri" pitchFamily="34" charset="0"/>
              </a:rPr>
              <a:t>:</a:t>
            </a:r>
            <a:endParaRPr dirty="0">
              <a:latin typeface="Calibri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dirty="0">
                <a:latin typeface="Calibri" pitchFamily="34" charset="0"/>
              </a:rPr>
              <a:t>    můžeme výhodně renovovat zlomené součásti nebo </a:t>
            </a:r>
            <a:r>
              <a:rPr dirty="0" err="1">
                <a:latin typeface="Calibri" pitchFamily="34" charset="0"/>
              </a:rPr>
              <a:t>různé</a:t>
            </a:r>
            <a:r>
              <a:rPr dirty="0">
                <a:latin typeface="Calibri" pitchFamily="34" charset="0"/>
              </a:rPr>
              <a:t> </a:t>
            </a:r>
            <a:r>
              <a:rPr dirty="0" err="1">
                <a:latin typeface="Calibri" pitchFamily="34" charset="0"/>
              </a:rPr>
              <a:t>trhliny</a:t>
            </a:r>
            <a:r>
              <a:rPr dirty="0">
                <a:latin typeface="Calibri" pitchFamily="34" charset="0"/>
              </a:rPr>
              <a:t>,</a:t>
            </a:r>
            <a:r>
              <a:rPr lang="cs-CZ" dirty="0">
                <a:latin typeface="Calibri" pitchFamily="34" charset="0"/>
              </a:rPr>
              <a:t> </a:t>
            </a:r>
            <a:r>
              <a:rPr dirty="0" err="1">
                <a:latin typeface="Calibri" pitchFamily="34" charset="0"/>
              </a:rPr>
              <a:t>pórézní</a:t>
            </a:r>
            <a:r>
              <a:rPr dirty="0">
                <a:latin typeface="Calibri" pitchFamily="34" charset="0"/>
              </a:rPr>
              <a:t> odlitky </a:t>
            </a:r>
            <a:br>
              <a:rPr dirty="0">
                <a:latin typeface="Calibri" pitchFamily="34" charset="0"/>
              </a:rPr>
            </a:br>
            <a:r>
              <a:rPr dirty="0">
                <a:latin typeface="Calibri" pitchFamily="34" charset="0"/>
              </a:rPr>
              <a:t>a opotřebené součásti</a:t>
            </a:r>
          </a:p>
          <a:p>
            <a:pPr>
              <a:buFont typeface="Wingdings" pitchFamily="2" charset="2"/>
              <a:buChar char="Ø"/>
              <a:defRPr/>
            </a:pPr>
            <a:r>
              <a:rPr b="1" dirty="0" err="1" smtClean="0">
                <a:latin typeface="Calibri" pitchFamily="34" charset="0"/>
              </a:rPr>
              <a:t>Výstelkování</a:t>
            </a:r>
            <a:r>
              <a:rPr b="1" dirty="0" smtClean="0">
                <a:latin typeface="Calibri" pitchFamily="34" charset="0"/>
              </a:rPr>
              <a:t>:</a:t>
            </a:r>
            <a:endParaRPr b="1" dirty="0">
              <a:latin typeface="Calibri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dirty="0">
                <a:latin typeface="Calibri" pitchFamily="34" charset="0"/>
              </a:rPr>
              <a:t>    je to přesné vylévání různých otvorů, </a:t>
            </a:r>
            <a:r>
              <a:rPr dirty="0" err="1">
                <a:latin typeface="Calibri" pitchFamily="34" charset="0"/>
              </a:rPr>
              <a:t>které</a:t>
            </a:r>
            <a:r>
              <a:rPr dirty="0">
                <a:latin typeface="Calibri" pitchFamily="34" charset="0"/>
              </a:rPr>
              <a:t>  </a:t>
            </a:r>
            <a:r>
              <a:rPr dirty="0" err="1" smtClean="0">
                <a:latin typeface="Calibri" pitchFamily="34" charset="0"/>
              </a:rPr>
              <a:t>byl</a:t>
            </a:r>
            <a:r>
              <a:rPr lang="cs-CZ" dirty="0" smtClean="0">
                <a:latin typeface="Calibri" pitchFamily="34" charset="0"/>
              </a:rPr>
              <a:t>y</a:t>
            </a:r>
            <a:r>
              <a:rPr dirty="0" smtClean="0">
                <a:latin typeface="Calibri" pitchFamily="34" charset="0"/>
              </a:rPr>
              <a:t> </a:t>
            </a:r>
            <a:r>
              <a:rPr dirty="0">
                <a:latin typeface="Calibri" pitchFamily="34" charset="0"/>
              </a:rPr>
              <a:t>v původním stavu vypouzdřeny nebo bez pouzdra (spojkový pedál), </a:t>
            </a:r>
            <a:r>
              <a:rPr dirty="0" err="1" smtClean="0">
                <a:latin typeface="Calibri" pitchFamily="34" charset="0"/>
              </a:rPr>
              <a:t>materiál</a:t>
            </a:r>
            <a:r>
              <a:rPr lang="cs-CZ" dirty="0" smtClean="0">
                <a:latin typeface="Calibri" pitchFamily="34" charset="0"/>
              </a:rPr>
              <a:t>,</a:t>
            </a:r>
            <a:r>
              <a:rPr dirty="0" smtClean="0">
                <a:latin typeface="Calibri" pitchFamily="34" charset="0"/>
              </a:rPr>
              <a:t> </a:t>
            </a:r>
            <a:r>
              <a:rPr dirty="0">
                <a:latin typeface="Calibri" pitchFamily="34" charset="0"/>
              </a:rPr>
              <a:t>který se používá – </a:t>
            </a:r>
            <a:r>
              <a:rPr dirty="0" err="1">
                <a:latin typeface="Calibri" pitchFamily="34" charset="0"/>
              </a:rPr>
              <a:t>Gamapest</a:t>
            </a:r>
            <a:r>
              <a:rPr dirty="0">
                <a:latin typeface="Calibri" pitchFamily="34" charset="0"/>
              </a:rPr>
              <a:t>.</a:t>
            </a:r>
          </a:p>
          <a:p>
            <a:pPr>
              <a:defRPr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7525008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3"/>
          <p:cNvSpPr txBox="1">
            <a:spLocks noGrp="1"/>
          </p:cNvSpPr>
          <p:nvPr>
            <p:ph type="body" idx="1"/>
          </p:nvPr>
        </p:nvSpPr>
        <p:spPr>
          <a:xfrm>
            <a:off x="457200" y="333375"/>
            <a:ext cx="8229600" cy="6191250"/>
          </a:xfrm>
        </p:spPr>
        <p:txBody>
          <a:bodyPr/>
          <a:lstStyle/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cs-CZ" b="1" dirty="0">
                <a:latin typeface="+mn-lt"/>
              </a:rPr>
              <a:t>Nanášení polyamidového prášku při renovaci</a:t>
            </a:r>
            <a:endParaRPr lang="cs-CZ" dirty="0">
              <a:latin typeface="+mn-lt"/>
            </a:endParaRP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(oprava opotřebených ploch)</a:t>
            </a:r>
          </a:p>
          <a:p>
            <a:pPr>
              <a:spcBef>
                <a:spcPts val="0"/>
              </a:spcBef>
              <a:buFont typeface="Arial" charset="0"/>
              <a:buNone/>
              <a:defRPr/>
            </a:pPr>
            <a:endParaRPr lang="cs-CZ" dirty="0">
              <a:latin typeface="+mn-lt"/>
            </a:endParaRPr>
          </a:p>
          <a:p>
            <a:pPr marL="442913" indent="-442913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dirty="0">
                <a:latin typeface="+mn-lt"/>
              </a:rPr>
              <a:t>nanášíme polyamidový prášek ve vířivé komoře nebo mechanickým </a:t>
            </a:r>
            <a:r>
              <a:rPr lang="cs-CZ" dirty="0" smtClean="0">
                <a:latin typeface="+mn-lt"/>
              </a:rPr>
              <a:t>způsobem;</a:t>
            </a:r>
            <a:endParaRPr lang="cs-CZ" dirty="0">
              <a:latin typeface="+mn-lt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cs-CZ" dirty="0">
              <a:latin typeface="+mn-lt"/>
            </a:endParaRPr>
          </a:p>
          <a:p>
            <a:pPr marL="442913" indent="-442913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cs-CZ" dirty="0">
                <a:latin typeface="+mn-lt"/>
              </a:rPr>
              <a:t>do zvířeného prášku v fluidizační komoře ponoříme součást předehřátou na vyšší teplotu než je bod tání polyamidů, ten se na povrchu součásti taví 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tabLst>
                <a:tab pos="4033838" algn="ctr"/>
              </a:tabLst>
              <a:defRPr/>
            </a:pPr>
            <a:r>
              <a:rPr lang="cs-CZ" dirty="0">
                <a:latin typeface="+mn-lt"/>
              </a:rPr>
              <a:t>	(síla vrstvy – teplota čas</a:t>
            </a:r>
            <a:r>
              <a:rPr lang="cs-CZ" dirty="0" smtClean="0">
                <a:latin typeface="+mn-lt"/>
              </a:rPr>
              <a:t>).</a:t>
            </a:r>
            <a:r>
              <a:rPr lang="cs-CZ" dirty="0">
                <a:latin typeface="+mn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8023339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3"/>
          <p:cNvSpPr txBox="1">
            <a:spLocks noGrp="1"/>
          </p:cNvSpPr>
          <p:nvPr>
            <p:ph type="body" idx="1"/>
          </p:nvPr>
        </p:nvSpPr>
        <p:spPr>
          <a:xfrm>
            <a:off x="457200" y="188913"/>
            <a:ext cx="8229600" cy="6408737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sz="2400" dirty="0">
                <a:latin typeface="Arial" charset="0"/>
              </a:rPr>
              <a:t>              </a:t>
            </a:r>
          </a:p>
          <a:p>
            <a:pPr>
              <a:buFont typeface="Arial" charset="0"/>
              <a:buNone/>
              <a:defRPr/>
            </a:pPr>
            <a:r>
              <a:rPr lang="cs-CZ" sz="2400" dirty="0">
                <a:latin typeface="Arial" charset="0"/>
              </a:rPr>
              <a:t>                 </a:t>
            </a:r>
          </a:p>
          <a:p>
            <a:pPr>
              <a:buFont typeface="Arial" charset="0"/>
              <a:buNone/>
              <a:defRPr/>
            </a:pPr>
            <a:r>
              <a:rPr lang="cs-CZ" sz="2400" b="1" dirty="0">
                <a:latin typeface="Calibri" pitchFamily="34" charset="0"/>
              </a:rPr>
              <a:t>Literatura:</a:t>
            </a:r>
          </a:p>
          <a:p>
            <a:pPr marL="0" indent="0">
              <a:buFont typeface="Arial" charset="0"/>
              <a:buNone/>
              <a:defRPr/>
            </a:pPr>
            <a:r>
              <a:rPr lang="cs-CZ" sz="2400" dirty="0">
                <a:latin typeface="Calibri" pitchFamily="34" charset="0"/>
              </a:rPr>
              <a:t>Ing. Zdeněk Suchánek a kolektiv. </a:t>
            </a:r>
            <a:r>
              <a:rPr lang="cs-CZ" sz="2400" i="1" dirty="0">
                <a:latin typeface="Calibri" pitchFamily="34" charset="0"/>
              </a:rPr>
              <a:t>Provozní spolehlivost strojů:</a:t>
            </a:r>
            <a:br>
              <a:rPr lang="cs-CZ" sz="2400" i="1" dirty="0">
                <a:latin typeface="Calibri" pitchFamily="34" charset="0"/>
              </a:rPr>
            </a:br>
            <a:r>
              <a:rPr lang="cs-CZ" sz="2400" i="1" dirty="0">
                <a:latin typeface="Calibri" pitchFamily="34" charset="0"/>
              </a:rPr>
              <a:t>První </a:t>
            </a:r>
            <a:r>
              <a:rPr lang="cs-CZ" sz="2400" i="1" dirty="0" smtClean="0">
                <a:latin typeface="Calibri" pitchFamily="34" charset="0"/>
              </a:rPr>
              <a:t>vydání. </a:t>
            </a:r>
            <a:r>
              <a:rPr lang="cs-CZ" sz="2400" dirty="0">
                <a:latin typeface="Calibri" pitchFamily="34" charset="0"/>
              </a:rPr>
              <a:t>Státní zemědělské nakladatelství v Praze r 1990 ve sbírce Mechanizace výstavba a meliorace. ISBN  </a:t>
            </a:r>
            <a:r>
              <a:rPr lang="cs-CZ" sz="2400" dirty="0" smtClean="0">
                <a:latin typeface="Calibri" pitchFamily="34" charset="0"/>
              </a:rPr>
              <a:t>80-209–0115–9.</a:t>
            </a:r>
            <a:endParaRPr lang="cs-CZ" sz="2400" dirty="0">
              <a:latin typeface="Calibri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cs-CZ" sz="2400" dirty="0">
                <a:latin typeface="Calibri" pitchFamily="34" charset="0"/>
              </a:rPr>
              <a:t/>
            </a:r>
            <a:br>
              <a:rPr lang="cs-CZ" sz="2400" dirty="0">
                <a:latin typeface="Calibri" pitchFamily="34" charset="0"/>
              </a:rPr>
            </a:br>
            <a:r>
              <a:rPr lang="cs-CZ" sz="2400" dirty="0">
                <a:latin typeface="Calibri" pitchFamily="34" charset="0"/>
              </a:rPr>
              <a:t>HAVLÍČEK, Jaroslav. </a:t>
            </a:r>
            <a:r>
              <a:rPr lang="cs-CZ" sz="2400" i="1" dirty="0">
                <a:latin typeface="Calibri" pitchFamily="34" charset="0"/>
              </a:rPr>
              <a:t>Provozní spolehlivost strojů: celost. </a:t>
            </a:r>
            <a:r>
              <a:rPr lang="cs-CZ" sz="2400" i="1" dirty="0" err="1">
                <a:latin typeface="Calibri" pitchFamily="34" charset="0"/>
              </a:rPr>
              <a:t>vysokošk</a:t>
            </a:r>
            <a:r>
              <a:rPr lang="cs-CZ" sz="2400" i="1" dirty="0">
                <a:latin typeface="Calibri" pitchFamily="34" charset="0"/>
              </a:rPr>
              <a:t>. učebnice pro vysoké školy </a:t>
            </a:r>
            <a:r>
              <a:rPr lang="cs-CZ" sz="2400" i="1" dirty="0" err="1">
                <a:latin typeface="Calibri" pitchFamily="34" charset="0"/>
              </a:rPr>
              <a:t>zeměd</a:t>
            </a:r>
            <a:r>
              <a:rPr lang="cs-CZ" sz="2400" i="1" dirty="0">
                <a:latin typeface="Calibri" pitchFamily="34" charset="0"/>
              </a:rPr>
              <a:t>.</a:t>
            </a:r>
            <a:r>
              <a:rPr lang="cs-CZ" sz="2400" dirty="0">
                <a:latin typeface="Calibri" pitchFamily="34" charset="0"/>
              </a:rPr>
              <a:t> 2., </a:t>
            </a:r>
            <a:r>
              <a:rPr lang="cs-CZ" sz="2400" dirty="0" err="1">
                <a:latin typeface="Calibri" pitchFamily="34" charset="0"/>
              </a:rPr>
              <a:t>přeprac</a:t>
            </a:r>
            <a:r>
              <a:rPr lang="cs-CZ" sz="2400" dirty="0">
                <a:latin typeface="Calibri" pitchFamily="34" charset="0"/>
              </a:rPr>
              <a:t>. vyd. Bratislava: </a:t>
            </a:r>
            <a:r>
              <a:rPr lang="cs-CZ" sz="2400" dirty="0" err="1">
                <a:latin typeface="Calibri" pitchFamily="34" charset="0"/>
              </a:rPr>
              <a:t>Príroda</a:t>
            </a:r>
            <a:r>
              <a:rPr lang="cs-CZ" sz="2400" dirty="0">
                <a:latin typeface="Calibri" pitchFamily="34" charset="0"/>
              </a:rPr>
              <a:t>, 1989, 610 s. Mechanizace, výstavba a meliorace. ISBN 80-209-0029-2.</a:t>
            </a:r>
          </a:p>
          <a:p>
            <a:pPr marL="0" indent="0">
              <a:buFont typeface="Arial" charset="0"/>
              <a:buNone/>
              <a:defRPr/>
            </a:pPr>
            <a:r>
              <a:rPr lang="cs-CZ" sz="2400" dirty="0">
                <a:latin typeface="Calibri" pitchFamily="34" charset="0"/>
              </a:rPr>
              <a:t/>
            </a:r>
            <a:br>
              <a:rPr lang="cs-CZ" sz="2400" dirty="0">
                <a:latin typeface="Calibri" pitchFamily="34" charset="0"/>
              </a:rPr>
            </a:br>
            <a:r>
              <a:rPr lang="cs-CZ" sz="2400" dirty="0">
                <a:latin typeface="Calibri" pitchFamily="34" charset="0"/>
              </a:rPr>
              <a:t>Doc</a:t>
            </a:r>
            <a:r>
              <a:rPr lang="cs-CZ" sz="2400" dirty="0" smtClean="0">
                <a:latin typeface="Calibri" pitchFamily="34" charset="0"/>
              </a:rPr>
              <a:t>. Ing. Josef </a:t>
            </a:r>
            <a:r>
              <a:rPr lang="cs-CZ" sz="2400" dirty="0">
                <a:latin typeface="Calibri" pitchFamily="34" charset="0"/>
              </a:rPr>
              <a:t>POŠTA</a:t>
            </a:r>
            <a:r>
              <a:rPr lang="cs-CZ" sz="2400" dirty="0" smtClean="0">
                <a:latin typeface="Calibri" pitchFamily="34" charset="0"/>
              </a:rPr>
              <a:t>, CSc. a </a:t>
            </a:r>
            <a:r>
              <a:rPr lang="cs-CZ" sz="2400" dirty="0">
                <a:latin typeface="Calibri" pitchFamily="34" charset="0"/>
              </a:rPr>
              <a:t>kolektiv</a:t>
            </a:r>
            <a:r>
              <a:rPr lang="cs-CZ" sz="2400" dirty="0" smtClean="0">
                <a:latin typeface="Calibri" pitchFamily="34" charset="0"/>
              </a:rPr>
              <a:t>. </a:t>
            </a:r>
            <a:r>
              <a:rPr lang="cs-CZ" sz="2400" i="1" dirty="0" smtClean="0">
                <a:latin typeface="Calibri" pitchFamily="34" charset="0"/>
              </a:rPr>
              <a:t>Opravárenství </a:t>
            </a:r>
            <a:br>
              <a:rPr lang="cs-CZ" sz="2400" i="1" dirty="0" smtClean="0">
                <a:latin typeface="Calibri" pitchFamily="34" charset="0"/>
              </a:rPr>
            </a:br>
            <a:r>
              <a:rPr lang="cs-CZ" sz="2400" i="1" dirty="0" smtClean="0">
                <a:latin typeface="Calibri" pitchFamily="34" charset="0"/>
              </a:rPr>
              <a:t>a </a:t>
            </a:r>
            <a:r>
              <a:rPr lang="cs-CZ" sz="2400" i="1" dirty="0">
                <a:latin typeface="Calibri" pitchFamily="34" charset="0"/>
              </a:rPr>
              <a:t>diagnostika III pro 3.ročník UO Automechanik</a:t>
            </a:r>
            <a:r>
              <a:rPr lang="cs-CZ" sz="2400" i="1" dirty="0" smtClean="0">
                <a:latin typeface="Calibri" pitchFamily="34" charset="0"/>
              </a:rPr>
              <a:t>. </a:t>
            </a:r>
            <a:r>
              <a:rPr lang="cs-CZ" sz="2400" smtClean="0">
                <a:latin typeface="Calibri" pitchFamily="34" charset="0"/>
              </a:rPr>
              <a:t>První vydání.</a:t>
            </a:r>
            <a:endParaRPr lang="cs-CZ" sz="2400" dirty="0">
              <a:latin typeface="Calibri" pitchFamily="34" charset="0"/>
            </a:endParaRPr>
          </a:p>
          <a:p>
            <a:pPr>
              <a:defRPr/>
            </a:pPr>
            <a:endParaRPr lang="cs-CZ" sz="2400" dirty="0">
              <a:latin typeface="Calibri" pitchFamily="34" charset="0"/>
            </a:endParaRPr>
          </a:p>
          <a:p>
            <a:pPr>
              <a:defRPr/>
            </a:pPr>
            <a:endParaRPr lang="cs-CZ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1182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sah 2"/>
          <p:cNvSpPr txBox="1">
            <a:spLocks noGrp="1"/>
          </p:cNvSpPr>
          <p:nvPr>
            <p:ph idx="1"/>
          </p:nvPr>
        </p:nvSpPr>
        <p:spPr>
          <a:xfrm>
            <a:off x="539552" y="2204864"/>
            <a:ext cx="8229600" cy="15843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r>
              <a:rPr dirty="0">
                <a:latin typeface="Calibri" pitchFamily="34" charset="0"/>
              </a:rPr>
              <a:t>Podobně jako při výrobě nových součástí volíme i při renovacích nejhospodárnější </a:t>
            </a:r>
            <a:r>
              <a:rPr dirty="0" err="1">
                <a:latin typeface="Calibri" pitchFamily="34" charset="0"/>
              </a:rPr>
              <a:t>pracovní</a:t>
            </a:r>
            <a:r>
              <a:rPr dirty="0">
                <a:latin typeface="Calibri" pitchFamily="34" charset="0"/>
              </a:rPr>
              <a:t> </a:t>
            </a:r>
            <a:r>
              <a:rPr dirty="0" err="1" smtClean="0">
                <a:latin typeface="Calibri" pitchFamily="34" charset="0"/>
              </a:rPr>
              <a:t>postup</a:t>
            </a:r>
            <a:r>
              <a:rPr lang="cs-CZ" dirty="0" smtClean="0">
                <a:latin typeface="Calibri" pitchFamily="34" charset="0"/>
              </a:rPr>
              <a:t>,</a:t>
            </a:r>
            <a:r>
              <a:rPr dirty="0" smtClean="0">
                <a:latin typeface="Calibri" pitchFamily="34" charset="0"/>
              </a:rPr>
              <a:t> </a:t>
            </a:r>
            <a:r>
              <a:rPr dirty="0">
                <a:latin typeface="Calibri" pitchFamily="34" charset="0"/>
              </a:rPr>
              <a:t>a to podle zvolené renovační metody.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buFont typeface="Arial" charset="0"/>
              <a:buNone/>
            </a:pPr>
            <a:endParaRPr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492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 txBox="1">
            <a:spLocks noGrp="1"/>
          </p:cNvSpPr>
          <p:nvPr>
            <p:ph type="title"/>
          </p:nvPr>
        </p:nvSpPr>
        <p:spPr>
          <a:xfrm>
            <a:off x="179512" y="692696"/>
            <a:ext cx="8697144" cy="1143000"/>
          </a:xfrm>
        </p:spPr>
        <p:txBody>
          <a:bodyPr>
            <a:noAutofit/>
          </a:bodyPr>
          <a:lstStyle/>
          <a:p>
            <a:pPr algn="l"/>
            <a:r>
              <a:rPr sz="3200" dirty="0">
                <a:latin typeface="Calibri" pitchFamily="34" charset="0"/>
              </a:rPr>
              <a:t>O tom, kterou renovační metodu použijeme, rozhoduje především:</a:t>
            </a:r>
            <a:br>
              <a:rPr sz="3200" dirty="0">
                <a:latin typeface="Calibri" pitchFamily="34" charset="0"/>
              </a:rPr>
            </a:br>
            <a:endParaRPr sz="3200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1844675"/>
            <a:ext cx="8229600" cy="4525963"/>
          </a:xfrm>
        </p:spPr>
        <p:txBody>
          <a:bodyPr/>
          <a:lstStyle/>
          <a:p>
            <a:pPr marL="514350" indent="-514350" eaLnBrk="1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dirty="0"/>
              <a:t>velikost, složitost, druh materiálu a tepelné </a:t>
            </a:r>
            <a:r>
              <a:rPr dirty="0" err="1"/>
              <a:t>zpracování</a:t>
            </a:r>
            <a:r>
              <a:rPr dirty="0"/>
              <a:t> </a:t>
            </a:r>
            <a:r>
              <a:rPr dirty="0" err="1" smtClean="0"/>
              <a:t>součásti</a:t>
            </a:r>
            <a:r>
              <a:rPr lang="cs-CZ" dirty="0" smtClean="0"/>
              <a:t>;</a:t>
            </a:r>
            <a:endParaRPr dirty="0"/>
          </a:p>
          <a:p>
            <a:pPr marL="514350" indent="-514350" eaLnBrk="1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dirty="0"/>
              <a:t>pracovní </a:t>
            </a:r>
            <a:r>
              <a:rPr dirty="0" err="1"/>
              <a:t>podmínky</a:t>
            </a:r>
            <a:r>
              <a:rPr dirty="0"/>
              <a:t> </a:t>
            </a:r>
            <a:r>
              <a:rPr dirty="0" err="1" smtClean="0"/>
              <a:t>součásti</a:t>
            </a:r>
            <a:r>
              <a:rPr lang="cs-CZ" dirty="0" smtClean="0"/>
              <a:t>;</a:t>
            </a:r>
            <a:endParaRPr dirty="0"/>
          </a:p>
          <a:p>
            <a:pPr marL="514350" indent="-514350" eaLnBrk="1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dirty="0"/>
              <a:t>druh a </a:t>
            </a:r>
            <a:r>
              <a:rPr dirty="0" err="1"/>
              <a:t>velikost</a:t>
            </a:r>
            <a:r>
              <a:rPr dirty="0"/>
              <a:t> </a:t>
            </a:r>
            <a:r>
              <a:rPr dirty="0" err="1" smtClean="0"/>
              <a:t>opotřebení</a:t>
            </a:r>
            <a:r>
              <a:rPr lang="cs-CZ" dirty="0" smtClean="0"/>
              <a:t>;</a:t>
            </a:r>
            <a:endParaRPr dirty="0"/>
          </a:p>
          <a:p>
            <a:pPr marL="514350" indent="-514350" eaLnBrk="1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dirty="0"/>
              <a:t>požadovaná délka technického života </a:t>
            </a:r>
            <a:r>
              <a:rPr dirty="0" err="1"/>
              <a:t>renovované</a:t>
            </a:r>
            <a:r>
              <a:rPr dirty="0"/>
              <a:t> </a:t>
            </a:r>
            <a:r>
              <a:rPr dirty="0" err="1" smtClean="0"/>
              <a:t>součásti</a:t>
            </a:r>
            <a:r>
              <a:rPr lang="cs-CZ" dirty="0" smtClean="0"/>
              <a:t>;</a:t>
            </a:r>
            <a:endParaRPr dirty="0"/>
          </a:p>
          <a:p>
            <a:pPr marL="514350" indent="-514350" eaLnBrk="1" fontAlgn="auto" hangingPunct="1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dirty="0"/>
              <a:t>náklady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 smtClean="0"/>
              <a:t>renovaci</a:t>
            </a:r>
            <a:r>
              <a:rPr lang="cs-CZ" dirty="0" smtClean="0"/>
              <a:t>.</a:t>
            </a:r>
            <a:r>
              <a:rPr dirty="0" smtClean="0"/>
              <a:t> </a:t>
            </a:r>
            <a:endParaRPr dirty="0"/>
          </a:p>
          <a:p>
            <a:pPr>
              <a:defRPr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909259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 txBox="1">
            <a:spLocks noGrp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b="1">
                <a:latin typeface="Calibri" pitchFamily="34" charset="0"/>
              </a:rPr>
              <a:t>Renovace na opravné rozměry </a:t>
            </a:r>
          </a:p>
        </p:txBody>
      </p:sp>
      <p:sp>
        <p:nvSpPr>
          <p:cNvPr id="20482" name="Zástupný symbol pro obsah 2"/>
          <p:cNvSpPr txBox="1">
            <a:spLocks noGrp="1"/>
          </p:cNvSpPr>
          <p:nvPr>
            <p:ph idx="1"/>
          </p:nvPr>
        </p:nvSpPr>
        <p:spPr>
          <a:xfrm>
            <a:off x="468313" y="1341438"/>
            <a:ext cx="8229600" cy="452596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Arial" charset="0"/>
              <a:buNone/>
            </a:pPr>
            <a:r>
              <a:rPr dirty="0">
                <a:latin typeface="Calibri" pitchFamily="34" charset="0"/>
              </a:rPr>
              <a:t>Renovace na opravné rozměry patří </a:t>
            </a:r>
            <a:br>
              <a:rPr dirty="0">
                <a:latin typeface="Calibri" pitchFamily="34" charset="0"/>
              </a:rPr>
            </a:br>
            <a:r>
              <a:rPr dirty="0">
                <a:latin typeface="Calibri" pitchFamily="34" charset="0"/>
              </a:rPr>
              <a:t>k nejjednodušším renovačním metodám.</a:t>
            </a:r>
          </a:p>
          <a:p>
            <a:pPr marL="0" indent="0" eaLnBrk="1" hangingPunct="1">
              <a:buFont typeface="Arial" charset="0"/>
              <a:buNone/>
            </a:pPr>
            <a:endParaRPr dirty="0">
              <a:latin typeface="Calibri" pitchFamily="34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dirty="0">
                <a:latin typeface="Calibri" pitchFamily="34" charset="0"/>
              </a:rPr>
              <a:t>Používá se při renovaci hladkých válcových povrchů a k renovacím částí se závitem.</a:t>
            </a:r>
          </a:p>
          <a:p>
            <a:pPr marL="0" indent="0" eaLnBrk="1" hangingPunct="1">
              <a:buFont typeface="Arial" charset="0"/>
              <a:buNone/>
            </a:pPr>
            <a:r>
              <a:rPr dirty="0">
                <a:latin typeface="Calibri" pitchFamily="34" charset="0"/>
              </a:rPr>
              <a:t> </a:t>
            </a:r>
          </a:p>
          <a:p>
            <a:pPr marL="0" indent="0" eaLnBrk="1" hangingPunct="1">
              <a:buFont typeface="Arial" charset="0"/>
              <a:buNone/>
            </a:pPr>
            <a:r>
              <a:rPr dirty="0">
                <a:latin typeface="Calibri" pitchFamily="34" charset="0"/>
              </a:rPr>
              <a:t>Při této metodě se obnovuje geometrický tvar </a:t>
            </a:r>
            <a:br>
              <a:rPr dirty="0">
                <a:latin typeface="Calibri" pitchFamily="34" charset="0"/>
              </a:rPr>
            </a:br>
            <a:r>
              <a:rPr dirty="0">
                <a:latin typeface="Calibri" pitchFamily="34" charset="0"/>
              </a:rPr>
              <a:t>a funkční vlastnosti obou sdružených součástí změnou jejich rozměru. </a:t>
            </a:r>
          </a:p>
        </p:txBody>
      </p:sp>
    </p:spTree>
    <p:extLst>
      <p:ext uri="{BB962C8B-B14F-4D97-AF65-F5344CB8AC3E}">
        <p14:creationId xmlns:p14="http://schemas.microsoft.com/office/powerpoint/2010/main" val="9943966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3"/>
          <p:cNvSpPr txBox="1">
            <a:spLocks noGrp="1"/>
          </p:cNvSpPr>
          <p:nvPr>
            <p:ph type="body" idx="1"/>
          </p:nvPr>
        </p:nvSpPr>
        <p:spPr>
          <a:xfrm>
            <a:off x="539552" y="260648"/>
            <a:ext cx="8229600" cy="6121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latin typeface="+mn-lt"/>
              </a:rPr>
              <a:t>   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endParaRPr lang="cs-CZ" dirty="0">
              <a:solidFill>
                <a:schemeClr val="tx1"/>
              </a:solidFill>
              <a:latin typeface="+mn-lt"/>
            </a:endParaRP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  <a:latin typeface="+mn-lt"/>
              </a:rPr>
              <a:t>Je-li součást dimenzována s ohledem na zmenšované průřezy po renovaci, je délka </a:t>
            </a:r>
            <a:r>
              <a:rPr lang="cs-CZ" kern="0" dirty="0">
                <a:solidFill>
                  <a:schemeClr val="tx1"/>
                </a:solidFill>
                <a:latin typeface="+mn-lt"/>
              </a:rPr>
              <a:t>technického</a:t>
            </a:r>
            <a:r>
              <a:rPr lang="cs-CZ" dirty="0">
                <a:solidFill>
                  <a:schemeClr val="tx1"/>
                </a:solidFill>
                <a:latin typeface="+mn-lt"/>
              </a:rPr>
              <a:t> života u renovované součásti jako </a:t>
            </a:r>
            <a:br>
              <a:rPr lang="cs-CZ" dirty="0">
                <a:solidFill>
                  <a:schemeClr val="tx1"/>
                </a:solidFill>
                <a:latin typeface="+mn-lt"/>
              </a:rPr>
            </a:br>
            <a:r>
              <a:rPr lang="cs-CZ" dirty="0">
                <a:solidFill>
                  <a:schemeClr val="tx1"/>
                </a:solidFill>
                <a:latin typeface="+mn-lt"/>
              </a:rPr>
              <a:t>u součásti nové.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  <a:latin typeface="+mn-lt"/>
              </a:rPr>
              <a:t>   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  <a:latin typeface="+mn-lt"/>
              </a:rPr>
              <a:t>Největší nevýhodou této metody je to, že součásti po renovaci vytvářejí dvojice, které musí zůstat zachovány.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  <a:latin typeface="+mn-lt"/>
              </a:rPr>
              <a:t>     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  <a:latin typeface="+mn-lt"/>
              </a:rPr>
              <a:t>Nelze tedy žádnou součást jedné dvojice nahradit součástí z jiné dvojice (bez úpravy).</a:t>
            </a:r>
          </a:p>
        </p:txBody>
      </p:sp>
    </p:spTree>
    <p:extLst>
      <p:ext uri="{BB962C8B-B14F-4D97-AF65-F5344CB8AC3E}">
        <p14:creationId xmlns:p14="http://schemas.microsoft.com/office/powerpoint/2010/main" val="7223991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Zástupný symbol pro obsah 2"/>
          <p:cNvSpPr txBox="1">
            <a:spLocks noGrp="1"/>
          </p:cNvSpPr>
          <p:nvPr>
            <p:ph idx="1"/>
          </p:nvPr>
        </p:nvSpPr>
        <p:spPr>
          <a:xfrm>
            <a:off x="467544" y="764704"/>
            <a:ext cx="8229600" cy="572135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</a:rPr>
              <a:t>Další nevýhodou této metody je to, že ji nelze vždy </a:t>
            </a:r>
            <a:r>
              <a:rPr lang="cs-CZ" dirty="0" smtClean="0">
                <a:solidFill>
                  <a:schemeClr val="tx1"/>
                </a:solidFill>
              </a:rPr>
              <a:t>použít, </a:t>
            </a:r>
            <a:r>
              <a:rPr lang="cs-CZ" dirty="0">
                <a:solidFill>
                  <a:schemeClr val="tx1"/>
                </a:solidFill>
              </a:rPr>
              <a:t>a to z provozních, ekonomických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a jiných důvodů.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</a:rPr>
              <a:t>    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</a:rPr>
              <a:t>Proto se tato metoda ve větším měřítku používá pouze u určitých druhů strojních součástí,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u </a:t>
            </a:r>
            <a:r>
              <a:rPr lang="cs-CZ" dirty="0" smtClean="0"/>
              <a:t>nichž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pokročila normalizace již tak daleko, že jsou normalizované i opravné rozměry.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</a:rPr>
              <a:t>    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defRPr/>
            </a:pPr>
            <a:r>
              <a:rPr lang="cs-CZ" dirty="0">
                <a:solidFill>
                  <a:schemeClr val="tx1"/>
                </a:solidFill>
              </a:rPr>
              <a:t>Typickým a nejznámějším představitelem této skupiny jsou vložené válce spalovacích motorů 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>
                <a:solidFill>
                  <a:schemeClr val="tx1"/>
                </a:solidFill>
              </a:rPr>
              <a:t>a klikové hřídele</a:t>
            </a:r>
            <a:r>
              <a:rPr lang="cs-CZ" dirty="0"/>
              <a:t>.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Font typeface="Arial" charset="0"/>
              <a:buNone/>
              <a:defRPr/>
            </a:pPr>
            <a:r>
              <a:rPr lang="cs-CZ" dirty="0"/>
              <a:t>  </a:t>
            </a:r>
          </a:p>
          <a:p>
            <a:pPr eaLnBrk="1" hangingPunct="1">
              <a:lnSpc>
                <a:spcPct val="80000"/>
              </a:lnSpc>
              <a:spcBef>
                <a:spcPts val="500"/>
              </a:spcBef>
              <a:buFont typeface="Arial" charset="0"/>
              <a:buNone/>
              <a:defRPr/>
            </a:pPr>
            <a:r>
              <a:rPr lang="cs-CZ" dirty="0">
                <a:solidFill>
                  <a:srgbClr val="FF0000"/>
                </a:solidFill>
              </a:rPr>
              <a:t>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04964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1150</Words>
  <Application>Microsoft Office PowerPoint</Application>
  <PresentationFormat>Předvádění na obrazovce (4:3)</PresentationFormat>
  <Paragraphs>226</Paragraphs>
  <Slides>42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6" baseType="lpstr">
      <vt:lpstr>Arial</vt:lpstr>
      <vt:lpstr>Calibri</vt:lpstr>
      <vt:lpstr>Wingdings</vt:lpstr>
      <vt:lpstr>Motiv systému Office</vt:lpstr>
      <vt:lpstr>Renovace poškozených součástí</vt:lpstr>
      <vt:lpstr>Pojem a význam renovace</vt:lpstr>
      <vt:lpstr>Prezentace aplikace PowerPoint</vt:lpstr>
      <vt:lpstr>Prezentace aplikace PowerPoint</vt:lpstr>
      <vt:lpstr>Prezentace aplikace PowerPoint</vt:lpstr>
      <vt:lpstr>O tom, kterou renovační metodu použijeme, rozhoduje především: </vt:lpstr>
      <vt:lpstr>Renovace na opravné rozměry </vt:lpstr>
      <vt:lpstr>Prezentace aplikace PowerPoint</vt:lpstr>
      <vt:lpstr>Prezentace aplikace PowerPoint</vt:lpstr>
      <vt:lpstr>Prezentace aplikace PowerPoint</vt:lpstr>
      <vt:lpstr>Při renovaci na opravné rozměry se musí splnit několik základních podmínek:</vt:lpstr>
      <vt:lpstr>Prezentace aplikace PowerPoint</vt:lpstr>
      <vt:lpstr>Prezentace aplikace PowerPoint</vt:lpstr>
      <vt:lpstr>Prezentace aplikace PowerPoint</vt:lpstr>
      <vt:lpstr>Renovace na původní rozměry </vt:lpstr>
      <vt:lpstr>Navařování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Renovace poškozených součástí</dc:title>
  <dc:creator>admin</dc:creator>
  <dc:description>Autorem materiálu a všech jeho částí, není-li uvedeno jinak, je Ing. Pavel Moravec. 
Dostupné z Metodického portálu www.rvp.cz, ISSN: 1802-4785. 
Provozuje Národní ústav pro vzdělávání, školské poradenské zařízení a zařízení pro další vzdělávání pedagogických pracovníků (NÚV).</dc:description>
  <cp:lastModifiedBy>Pavel Voborský</cp:lastModifiedBy>
  <cp:revision>8</cp:revision>
  <dcterms:created xsi:type="dcterms:W3CDTF">2014-03-16T18:06:59Z</dcterms:created>
  <dcterms:modified xsi:type="dcterms:W3CDTF">2019-02-22T07:46:50Z</dcterms:modified>
</cp:coreProperties>
</file>